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9"/>
  </p:handoutMasterIdLst>
  <p:sldIdLst>
    <p:sldId id="256" r:id="rId2"/>
    <p:sldId id="257" r:id="rId3"/>
    <p:sldId id="258" r:id="rId4"/>
    <p:sldId id="260" r:id="rId5"/>
    <p:sldId id="261" r:id="rId6"/>
    <p:sldId id="262" r:id="rId7"/>
    <p:sldId id="268" r:id="rId8"/>
    <p:sldId id="284" r:id="rId9"/>
    <p:sldId id="263" r:id="rId10"/>
    <p:sldId id="264" r:id="rId11"/>
    <p:sldId id="265" r:id="rId12"/>
    <p:sldId id="259" r:id="rId13"/>
    <p:sldId id="279" r:id="rId14"/>
    <p:sldId id="267" r:id="rId15"/>
    <p:sldId id="271" r:id="rId16"/>
    <p:sldId id="270" r:id="rId17"/>
    <p:sldId id="272" r:id="rId18"/>
    <p:sldId id="273" r:id="rId19"/>
    <p:sldId id="274" r:id="rId20"/>
    <p:sldId id="275" r:id="rId21"/>
    <p:sldId id="276" r:id="rId22"/>
    <p:sldId id="277" r:id="rId23"/>
    <p:sldId id="269" r:id="rId24"/>
    <p:sldId id="281" r:id="rId25"/>
    <p:sldId id="282" r:id="rId26"/>
    <p:sldId id="283" r:id="rId27"/>
    <p:sldId id="280" r:id="rId28"/>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6D100EE6-E494-4A0E-8D28-937031AE4596}" type="datetimeFigureOut">
              <a:rPr kumimoji="1" lang="ja-JP" altLang="en-US" smtClean="0"/>
              <a:pPr/>
              <a:t>2013/11/9</a:t>
            </a:fld>
            <a:endParaRPr kumimoji="1" lang="ja-JP" altLang="en-US"/>
          </a:p>
        </p:txBody>
      </p:sp>
      <p:sp>
        <p:nvSpPr>
          <p:cNvPr id="4" name="フッター プレースホルダ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EFA78803-9EB9-4A6E-A313-2AFF386C15EA}"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C0DD52E9-914D-495A-9DDA-131FE3C4BB57}" type="datetimeFigureOut">
              <a:rPr kumimoji="1" lang="ja-JP" altLang="en-US" smtClean="0"/>
              <a:pPr/>
              <a:t>2013/11/9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835A064-34F8-4105-BB9C-39875955962A}"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0DD52E9-914D-495A-9DDA-131FE3C4BB57}" type="datetimeFigureOut">
              <a:rPr kumimoji="1" lang="ja-JP" altLang="en-US" smtClean="0"/>
              <a:pPr/>
              <a:t>2013/11/9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835A064-34F8-4105-BB9C-39875955962A}"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0DD52E9-914D-495A-9DDA-131FE3C4BB57}" type="datetimeFigureOut">
              <a:rPr kumimoji="1" lang="ja-JP" altLang="en-US" smtClean="0"/>
              <a:pPr/>
              <a:t>2013/11/9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835A064-34F8-4105-BB9C-39875955962A}"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0DD52E9-914D-495A-9DDA-131FE3C4BB57}" type="datetimeFigureOut">
              <a:rPr kumimoji="1" lang="ja-JP" altLang="en-US" smtClean="0"/>
              <a:pPr/>
              <a:t>2013/11/9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835A064-34F8-4105-BB9C-39875955962A}"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C0DD52E9-914D-495A-9DDA-131FE3C4BB57}" type="datetimeFigureOut">
              <a:rPr kumimoji="1" lang="ja-JP" altLang="en-US" smtClean="0"/>
              <a:pPr/>
              <a:t>2013/11/9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835A064-34F8-4105-BB9C-39875955962A}"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C0DD52E9-914D-495A-9DDA-131FE3C4BB57}" type="datetimeFigureOut">
              <a:rPr kumimoji="1" lang="ja-JP" altLang="en-US" smtClean="0"/>
              <a:pPr/>
              <a:t>2013/11/9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835A064-34F8-4105-BB9C-39875955962A}"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C0DD52E9-914D-495A-9DDA-131FE3C4BB57}" type="datetimeFigureOut">
              <a:rPr kumimoji="1" lang="ja-JP" altLang="en-US" smtClean="0"/>
              <a:pPr/>
              <a:t>2013/11/9</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C835A064-34F8-4105-BB9C-39875955962A}"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C0DD52E9-914D-495A-9DDA-131FE3C4BB57}" type="datetimeFigureOut">
              <a:rPr kumimoji="1" lang="ja-JP" altLang="en-US" smtClean="0"/>
              <a:pPr/>
              <a:t>2013/11/9</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C835A064-34F8-4105-BB9C-39875955962A}"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C0DD52E9-914D-495A-9DDA-131FE3C4BB57}" type="datetimeFigureOut">
              <a:rPr kumimoji="1" lang="ja-JP" altLang="en-US" smtClean="0"/>
              <a:pPr/>
              <a:t>2013/11/9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C835A064-34F8-4105-BB9C-39875955962A}"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C0DD52E9-914D-495A-9DDA-131FE3C4BB57}" type="datetimeFigureOut">
              <a:rPr kumimoji="1" lang="ja-JP" altLang="en-US" smtClean="0"/>
              <a:pPr/>
              <a:t>2013/11/9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835A064-34F8-4105-BB9C-39875955962A}"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C0DD52E9-914D-495A-9DDA-131FE3C4BB57}" type="datetimeFigureOut">
              <a:rPr kumimoji="1" lang="ja-JP" altLang="en-US" smtClean="0"/>
              <a:pPr/>
              <a:t>2013/11/9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835A064-34F8-4105-BB9C-39875955962A}"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DD52E9-914D-495A-9DDA-131FE3C4BB57}" type="datetimeFigureOut">
              <a:rPr kumimoji="1" lang="ja-JP" altLang="en-US" smtClean="0"/>
              <a:pPr/>
              <a:t>2013/11/9</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35A064-34F8-4105-BB9C-39875955962A}"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komazawa-u.ac.jp/~kobamasa/lecture/japaneco/maekawarep.ht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kumimoji="1" lang="en-US" altLang="ja-JP" sz="3600" dirty="0" smtClean="0"/>
              <a:t/>
            </a:r>
            <a:br>
              <a:rPr kumimoji="1" lang="en-US" altLang="ja-JP" sz="3600" dirty="0" smtClean="0"/>
            </a:br>
            <a:r>
              <a:rPr lang="ja-JP" altLang="en-US" sz="3600" dirty="0" smtClean="0"/>
              <a:t>利根川・江戸川河川整備計画</a:t>
            </a:r>
            <a:r>
              <a:rPr lang="en-US" altLang="ja-JP" sz="3600" dirty="0" smtClean="0"/>
              <a:t/>
            </a:r>
            <a:br>
              <a:rPr lang="en-US" altLang="ja-JP" sz="3600" dirty="0" smtClean="0"/>
            </a:br>
            <a:r>
              <a:rPr lang="ja-JP" altLang="en-US" sz="3600" dirty="0" smtClean="0"/>
              <a:t>原案から「高規格堤防事業」の削除を求める</a:t>
            </a:r>
            <a:endParaRPr kumimoji="1" lang="ja-JP" altLang="en-US" sz="3600" dirty="0"/>
          </a:p>
        </p:txBody>
      </p:sp>
      <p:sp>
        <p:nvSpPr>
          <p:cNvPr id="3" name="サブタイトル 2"/>
          <p:cNvSpPr>
            <a:spLocks noGrp="1"/>
          </p:cNvSpPr>
          <p:nvPr>
            <p:ph type="subTitle" idx="1"/>
          </p:nvPr>
        </p:nvSpPr>
        <p:spPr/>
        <p:txBody>
          <a:bodyPr>
            <a:normAutofit/>
          </a:bodyPr>
          <a:lstStyle/>
          <a:p>
            <a:endParaRPr kumimoji="1" lang="en-US" altLang="ja-JP" sz="2400" dirty="0" smtClean="0"/>
          </a:p>
          <a:p>
            <a:r>
              <a:rPr lang="ja-JP" altLang="en-US" sz="2400" dirty="0"/>
              <a:t>　</a:t>
            </a:r>
            <a:r>
              <a:rPr lang="ja-JP" altLang="en-US" sz="2400" dirty="0" smtClean="0"/>
              <a:t>　　　　　　　　　　　　　　　</a:t>
            </a:r>
            <a:r>
              <a:rPr kumimoji="1" lang="ja-JP" altLang="en-US" sz="2400" dirty="0" smtClean="0"/>
              <a:t>東京都江戸川区</a:t>
            </a:r>
            <a:endParaRPr kumimoji="1" lang="en-US" altLang="ja-JP" sz="2400" dirty="0" smtClean="0"/>
          </a:p>
          <a:p>
            <a:r>
              <a:rPr lang="ja-JP" altLang="en-US" sz="2400" dirty="0" smtClean="0"/>
              <a:t>　　　　　　　　　　　　　　　　　　　稲宮　須美</a:t>
            </a:r>
            <a:endParaRPr lang="en-US" altLang="ja-JP" sz="2400"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高規格堤防の矛盾</a:t>
            </a:r>
            <a:r>
              <a:rPr lang="en-US" altLang="ja-JP" dirty="0" smtClean="0"/>
              <a:t>2</a:t>
            </a:r>
            <a:r>
              <a:rPr lang="ja-JP" altLang="en-US" dirty="0" smtClean="0"/>
              <a:t>　「工法」</a:t>
            </a:r>
            <a:endParaRPr kumimoji="1" lang="ja-JP" altLang="en-US" dirty="0"/>
          </a:p>
        </p:txBody>
      </p:sp>
      <p:sp>
        <p:nvSpPr>
          <p:cNvPr id="3" name="コンテンツ プレースホルダ 2"/>
          <p:cNvSpPr>
            <a:spLocks noGrp="1"/>
          </p:cNvSpPr>
          <p:nvPr>
            <p:ph idx="1"/>
          </p:nvPr>
        </p:nvSpPr>
        <p:spPr/>
        <p:txBody>
          <a:bodyPr/>
          <a:lstStyle/>
          <a:p>
            <a:pPr>
              <a:buNone/>
            </a:pPr>
            <a:r>
              <a:rPr lang="ja-JP" altLang="en-US" sz="3600" dirty="0" smtClean="0"/>
              <a:t>■土を盛るだけの堤防は高規格か？</a:t>
            </a:r>
            <a:endParaRPr lang="en-US" altLang="ja-JP" sz="3600" dirty="0" smtClean="0"/>
          </a:p>
          <a:p>
            <a:pPr>
              <a:buNone/>
            </a:pPr>
            <a:r>
              <a:rPr lang="ja-JP" altLang="en-US" sz="3600" dirty="0" smtClean="0"/>
              <a:t>■東日本大震災では、地震により、利根川沿川で</a:t>
            </a:r>
            <a:r>
              <a:rPr lang="ja-JP" altLang="ja-JP" sz="3600" dirty="0" smtClean="0"/>
              <a:t>スーパー</a:t>
            </a:r>
            <a:r>
              <a:rPr lang="ja-JP" altLang="ja-JP" sz="3600" dirty="0"/>
              <a:t>堤防化された</a:t>
            </a:r>
            <a:r>
              <a:rPr lang="ja-JP" altLang="ja-JP" sz="3600" dirty="0" smtClean="0"/>
              <a:t>津宮</a:t>
            </a:r>
            <a:r>
              <a:rPr lang="ja-JP" altLang="en-US" sz="3600" dirty="0" smtClean="0"/>
              <a:t>、</a:t>
            </a:r>
            <a:r>
              <a:rPr lang="ja-JP" altLang="ja-JP" sz="3600" dirty="0" smtClean="0"/>
              <a:t>須賀地区で崩落</a:t>
            </a:r>
            <a:r>
              <a:rPr lang="ja-JP" altLang="en-US" sz="3600" dirty="0" smtClean="0"/>
              <a:t>事故</a:t>
            </a:r>
            <a:endParaRPr lang="en-US" altLang="ja-JP" sz="3600" dirty="0" smtClean="0"/>
          </a:p>
          <a:p>
            <a:pPr>
              <a:buNone/>
            </a:pPr>
            <a:endParaRPr lang="en-US" altLang="ja-JP" sz="3600" dirty="0" smtClean="0"/>
          </a:p>
          <a:p>
            <a:pPr>
              <a:buNone/>
            </a:pPr>
            <a:r>
              <a:rPr lang="ja-JP" altLang="en-US" sz="3600" dirty="0" smtClean="0"/>
              <a:t>　　「都市を守り得る最良の工法か？」</a:t>
            </a:r>
            <a:endParaRPr lang="en-US" altLang="ja-JP" sz="3600" dirty="0" smtClean="0"/>
          </a:p>
          <a:p>
            <a:pPr>
              <a:buNone/>
            </a:pPr>
            <a:endParaRPr lang="en-US" altLang="ja-JP" sz="3600" dirty="0"/>
          </a:p>
          <a:p>
            <a:pPr>
              <a:buNone/>
            </a:pPr>
            <a:endParaRPr lang="en-US" altLang="ja-JP" sz="3600" dirty="0" smtClean="0"/>
          </a:p>
          <a:p>
            <a:pPr>
              <a:buNone/>
            </a:pPr>
            <a:endParaRPr lang="en-US" altLang="ja-JP" sz="3600" dirty="0"/>
          </a:p>
          <a:p>
            <a:pPr>
              <a:buNone/>
            </a:pPr>
            <a:endParaRPr kumimoji="1" lang="ja-JP"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高規格堤防の矛盾</a:t>
            </a:r>
            <a:r>
              <a:rPr lang="en-US" altLang="ja-JP" dirty="0" smtClean="0"/>
              <a:t>3</a:t>
            </a:r>
            <a:r>
              <a:rPr lang="ja-JP" altLang="en-US" dirty="0" smtClean="0"/>
              <a:t>　「期間」</a:t>
            </a:r>
            <a:endParaRPr kumimoji="1" lang="ja-JP" altLang="en-US" dirty="0"/>
          </a:p>
        </p:txBody>
      </p:sp>
      <p:sp>
        <p:nvSpPr>
          <p:cNvPr id="3" name="コンテンツ プレースホルダ 2"/>
          <p:cNvSpPr>
            <a:spLocks noGrp="1"/>
          </p:cNvSpPr>
          <p:nvPr>
            <p:ph idx="1"/>
          </p:nvPr>
        </p:nvSpPr>
        <p:spPr>
          <a:xfrm>
            <a:off x="457200" y="1268760"/>
            <a:ext cx="8229600" cy="5328592"/>
          </a:xfrm>
        </p:spPr>
        <p:txBody>
          <a:bodyPr>
            <a:normAutofit/>
          </a:bodyPr>
          <a:lstStyle/>
          <a:p>
            <a:pPr>
              <a:buNone/>
            </a:pPr>
            <a:r>
              <a:rPr lang="ja-JP" altLang="en-US" dirty="0" smtClean="0"/>
              <a:t>　  ①当該地区をいったん更地にする</a:t>
            </a:r>
            <a:endParaRPr lang="en-US" altLang="ja-JP" dirty="0" smtClean="0"/>
          </a:p>
          <a:p>
            <a:pPr>
              <a:buNone/>
            </a:pPr>
            <a:r>
              <a:rPr kumimoji="1" lang="ja-JP" altLang="en-US" dirty="0"/>
              <a:t>　</a:t>
            </a:r>
            <a:r>
              <a:rPr kumimoji="1" lang="ja-JP" altLang="en-US" dirty="0" smtClean="0"/>
              <a:t>  </a:t>
            </a:r>
            <a:r>
              <a:rPr lang="ja-JP" altLang="en-US" dirty="0" smtClean="0"/>
              <a:t>②</a:t>
            </a:r>
            <a:r>
              <a:rPr lang="ja-JP" altLang="en-US" dirty="0"/>
              <a:t>住民</a:t>
            </a:r>
            <a:r>
              <a:rPr lang="ja-JP" altLang="en-US" dirty="0" smtClean="0"/>
              <a:t>を仮移転させる</a:t>
            </a:r>
            <a:endParaRPr lang="en-US" altLang="ja-JP" dirty="0" smtClean="0"/>
          </a:p>
          <a:p>
            <a:pPr>
              <a:buNone/>
            </a:pPr>
            <a:r>
              <a:rPr kumimoji="1" lang="ja-JP" altLang="en-US" dirty="0"/>
              <a:t>　</a:t>
            </a:r>
            <a:r>
              <a:rPr lang="ja-JP" altLang="en-US" dirty="0" smtClean="0"/>
              <a:t>  ③盛り土及びまちづくりをして</a:t>
            </a:r>
            <a:endParaRPr lang="en-US" altLang="ja-JP" dirty="0" smtClean="0"/>
          </a:p>
          <a:p>
            <a:pPr>
              <a:buNone/>
            </a:pPr>
            <a:r>
              <a:rPr lang="ja-JP" altLang="en-US" dirty="0"/>
              <a:t>　</a:t>
            </a:r>
            <a:r>
              <a:rPr lang="ja-JP" altLang="en-US" dirty="0" smtClean="0"/>
              <a:t>　　住民を呼び戻す</a:t>
            </a:r>
            <a:endParaRPr lang="en-US" altLang="ja-JP" sz="3500" dirty="0" smtClean="0"/>
          </a:p>
          <a:p>
            <a:pPr>
              <a:buNone/>
            </a:pPr>
            <a:r>
              <a:rPr lang="ja-JP" altLang="en-US" sz="3500" dirty="0"/>
              <a:t>　</a:t>
            </a:r>
            <a:r>
              <a:rPr kumimoji="1" lang="ja-JP" altLang="en-US" dirty="0" smtClean="0"/>
              <a:t>以上のプロセス</a:t>
            </a:r>
            <a:r>
              <a:rPr kumimoji="1" lang="ja-JP" altLang="en-US" dirty="0"/>
              <a:t>から</a:t>
            </a:r>
            <a:r>
              <a:rPr kumimoji="1" lang="ja-JP" altLang="en-US" dirty="0" smtClean="0"/>
              <a:t>、順調に進んでも</a:t>
            </a:r>
            <a:r>
              <a:rPr kumimoji="1" lang="en-US" altLang="ja-JP" dirty="0" smtClean="0"/>
              <a:t>10</a:t>
            </a:r>
            <a:r>
              <a:rPr kumimoji="1" lang="ja-JP" altLang="en-US" dirty="0" smtClean="0"/>
              <a:t>年前後を要する</a:t>
            </a:r>
            <a:endParaRPr kumimoji="1" lang="en-US" altLang="ja-JP" dirty="0" smtClean="0"/>
          </a:p>
          <a:p>
            <a:pPr>
              <a:buNone/>
            </a:pPr>
            <a:endParaRPr kumimoji="1" lang="en-US" altLang="ja-JP" dirty="0" smtClean="0"/>
          </a:p>
          <a:p>
            <a:pPr>
              <a:buNone/>
            </a:pPr>
            <a:r>
              <a:rPr lang="ja-JP" altLang="en-US" sz="3600" dirty="0" smtClean="0"/>
              <a:t>　</a:t>
            </a:r>
            <a:r>
              <a:rPr lang="ja-JP" altLang="en-US" dirty="0" smtClean="0"/>
              <a:t>「求められる喫緊の防災対策となりえない」</a:t>
            </a:r>
            <a:endParaRPr kumimoji="1" lang="ja-JP"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高規格堤防の矛盾</a:t>
            </a:r>
            <a:r>
              <a:rPr lang="en-US" altLang="ja-JP" dirty="0" smtClean="0"/>
              <a:t>4</a:t>
            </a:r>
            <a:r>
              <a:rPr lang="ja-JP" altLang="en-US" dirty="0" smtClean="0"/>
              <a:t>　</a:t>
            </a:r>
            <a:r>
              <a:rPr lang="en-US" altLang="ja-JP" dirty="0" smtClean="0"/>
              <a:t/>
            </a:r>
            <a:br>
              <a:rPr lang="en-US" altLang="ja-JP" dirty="0" smtClean="0"/>
            </a:br>
            <a:r>
              <a:rPr lang="ja-JP" altLang="en-US" dirty="0" smtClean="0"/>
              <a:t>「住民意見の反映」</a:t>
            </a:r>
            <a:endParaRPr kumimoji="1" lang="ja-JP" altLang="en-US" dirty="0"/>
          </a:p>
        </p:txBody>
      </p:sp>
      <p:sp>
        <p:nvSpPr>
          <p:cNvPr id="3" name="コンテンツ プレースホルダ 2"/>
          <p:cNvSpPr>
            <a:spLocks noGrp="1"/>
          </p:cNvSpPr>
          <p:nvPr>
            <p:ph idx="1"/>
          </p:nvPr>
        </p:nvSpPr>
        <p:spPr/>
        <p:txBody>
          <a:bodyPr>
            <a:normAutofit/>
          </a:bodyPr>
          <a:lstStyle/>
          <a:p>
            <a:pPr>
              <a:buNone/>
            </a:pPr>
            <a:r>
              <a:rPr kumimoji="1" lang="ja-JP" altLang="en-US" sz="3600" dirty="0"/>
              <a:t>　</a:t>
            </a:r>
            <a:r>
              <a:rPr kumimoji="1" lang="ja-JP" altLang="en-US" sz="3600" dirty="0" smtClean="0"/>
              <a:t>■共同事業である自治体のまちづくり事　</a:t>
            </a:r>
            <a:endParaRPr kumimoji="1" lang="en-US" altLang="ja-JP" sz="3600" dirty="0" smtClean="0"/>
          </a:p>
          <a:p>
            <a:pPr>
              <a:buNone/>
            </a:pPr>
            <a:r>
              <a:rPr lang="ja-JP" altLang="en-US" sz="3600" dirty="0"/>
              <a:t>　</a:t>
            </a:r>
            <a:r>
              <a:rPr lang="ja-JP" altLang="en-US" sz="3600" dirty="0" smtClean="0"/>
              <a:t>　</a:t>
            </a:r>
            <a:r>
              <a:rPr kumimoji="1" lang="ja-JP" altLang="en-US" sz="3600" dirty="0" smtClean="0"/>
              <a:t>業に意見は言えても、国の直轄事業で</a:t>
            </a:r>
            <a:endParaRPr kumimoji="1" lang="en-US" altLang="ja-JP" sz="3600" dirty="0" smtClean="0"/>
          </a:p>
          <a:p>
            <a:pPr>
              <a:buNone/>
            </a:pPr>
            <a:r>
              <a:rPr lang="ja-JP" altLang="en-US" sz="3600" dirty="0"/>
              <a:t>　</a:t>
            </a:r>
            <a:r>
              <a:rPr lang="ja-JP" altLang="en-US" sz="3600" dirty="0" smtClean="0"/>
              <a:t>　</a:t>
            </a:r>
            <a:r>
              <a:rPr kumimoji="1" lang="ja-JP" altLang="en-US" sz="3600" dirty="0" smtClean="0"/>
              <a:t>ある本事業については、公式に意見を</a:t>
            </a:r>
            <a:endParaRPr kumimoji="1" lang="en-US" altLang="ja-JP" sz="3600" dirty="0" smtClean="0"/>
          </a:p>
          <a:p>
            <a:pPr>
              <a:buNone/>
            </a:pPr>
            <a:r>
              <a:rPr lang="ja-JP" altLang="en-US" sz="3600" dirty="0"/>
              <a:t>　</a:t>
            </a:r>
            <a:r>
              <a:rPr lang="ja-JP" altLang="en-US" sz="3600" dirty="0" smtClean="0"/>
              <a:t>　</a:t>
            </a:r>
            <a:r>
              <a:rPr kumimoji="1" lang="ja-JP" altLang="en-US" sz="3600" dirty="0" smtClean="0"/>
              <a:t>言う</a:t>
            </a:r>
            <a:r>
              <a:rPr lang="ja-JP" altLang="en-US" sz="3600" dirty="0" smtClean="0"/>
              <a:t>場が</a:t>
            </a:r>
            <a:r>
              <a:rPr kumimoji="1" lang="ja-JP" altLang="en-US" sz="3600" dirty="0" smtClean="0"/>
              <a:t>ない</a:t>
            </a:r>
            <a:endParaRPr kumimoji="1" lang="en-US" altLang="ja-JP" sz="3600" dirty="0" smtClean="0"/>
          </a:p>
          <a:p>
            <a:pPr>
              <a:buNone/>
            </a:pPr>
            <a:endParaRPr lang="en-US" altLang="ja-JP" sz="3600" dirty="0" smtClean="0"/>
          </a:p>
          <a:p>
            <a:pPr>
              <a:buNone/>
            </a:pPr>
            <a:r>
              <a:rPr lang="ja-JP" altLang="en-US" sz="3600" dirty="0" smtClean="0"/>
              <a:t>「改正河川法の趣旨は守られているか？」</a:t>
            </a:r>
            <a:endParaRPr lang="en-US" altLang="ja-JP" sz="3600" dirty="0"/>
          </a:p>
          <a:p>
            <a:pPr>
              <a:buNone/>
            </a:pPr>
            <a:endParaRPr kumimoji="1" lang="en-US" altLang="ja-JP" sz="3600" dirty="0" smtClean="0"/>
          </a:p>
          <a:p>
            <a:pPr>
              <a:buNone/>
            </a:pPr>
            <a:endParaRPr kumimoji="1" lang="ja-JP"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高規格堤防の矛盾</a:t>
            </a:r>
            <a:r>
              <a:rPr lang="en-US" altLang="ja-JP" dirty="0" smtClean="0"/>
              <a:t>5</a:t>
            </a:r>
            <a:r>
              <a:rPr lang="ja-JP" altLang="en-US" dirty="0" smtClean="0"/>
              <a:t>　</a:t>
            </a:r>
            <a:r>
              <a:rPr lang="en-US" altLang="ja-JP" smtClean="0"/>
              <a:t/>
            </a:r>
            <a:br>
              <a:rPr lang="en-US" altLang="ja-JP" smtClean="0"/>
            </a:br>
            <a:r>
              <a:rPr lang="ja-JP" altLang="en-US" smtClean="0"/>
              <a:t>「避難のための高台</a:t>
            </a:r>
            <a:r>
              <a:rPr lang="ja-JP" altLang="en-US" dirty="0" smtClean="0"/>
              <a:t>」</a:t>
            </a:r>
            <a:endParaRPr kumimoji="1" lang="ja-JP" altLang="en-US" dirty="0"/>
          </a:p>
        </p:txBody>
      </p:sp>
      <p:sp>
        <p:nvSpPr>
          <p:cNvPr id="3" name="コンテンツ プレースホルダ 2"/>
          <p:cNvSpPr>
            <a:spLocks noGrp="1"/>
          </p:cNvSpPr>
          <p:nvPr>
            <p:ph idx="1"/>
          </p:nvPr>
        </p:nvSpPr>
        <p:spPr/>
        <p:txBody>
          <a:bodyPr>
            <a:normAutofit fontScale="85000" lnSpcReduction="20000"/>
          </a:bodyPr>
          <a:lstStyle/>
          <a:p>
            <a:pPr>
              <a:buNone/>
            </a:pPr>
            <a:endParaRPr lang="en-US" altLang="ja-JP" b="1" dirty="0" smtClean="0"/>
          </a:p>
          <a:p>
            <a:pPr>
              <a:buNone/>
            </a:pPr>
            <a:r>
              <a:rPr lang="ja-JP" altLang="en-US" b="1" dirty="0" smtClean="0"/>
              <a:t>　</a:t>
            </a:r>
            <a:r>
              <a:rPr lang="ja-JP" altLang="en-US" dirty="0" smtClean="0"/>
              <a:t>■スーパー堤防化しても、その上に家が建ち並ぶ</a:t>
            </a:r>
            <a:r>
              <a:rPr lang="en-US" altLang="ja-JP" dirty="0" smtClean="0"/>
              <a:t>1ha</a:t>
            </a:r>
            <a:r>
              <a:rPr lang="ja-JP" altLang="en-US" dirty="0" smtClean="0"/>
              <a:t>ほどの土地が、避難のための高台になりえるか。洪水があやぶまれる事態になったとき、河川から離れるべきではないか。　</a:t>
            </a:r>
            <a:endParaRPr lang="en-US" altLang="ja-JP" dirty="0" smtClean="0"/>
          </a:p>
          <a:p>
            <a:pPr>
              <a:buNone/>
            </a:pPr>
            <a:endParaRPr lang="en-US" altLang="ja-JP" dirty="0" smtClean="0"/>
          </a:p>
          <a:p>
            <a:pPr>
              <a:buNone/>
            </a:pPr>
            <a:r>
              <a:rPr lang="ja-JP" altLang="en-US" dirty="0" smtClean="0"/>
              <a:t>　■東日本大震災では、高潮防潮堤であり防災公園指定の葛西臨海公園には近づかないように、河川にも近づかないようにとの防災無線が流れた。</a:t>
            </a:r>
            <a:endParaRPr lang="en-US" altLang="ja-JP" dirty="0" smtClean="0"/>
          </a:p>
          <a:p>
            <a:pPr>
              <a:buNone/>
            </a:pPr>
            <a:endParaRPr lang="en-US" altLang="ja-JP" dirty="0" smtClean="0"/>
          </a:p>
          <a:p>
            <a:pPr>
              <a:buNone/>
            </a:pPr>
            <a:r>
              <a:rPr kumimoji="1" lang="ja-JP" altLang="en-US" b="1" dirty="0" smtClean="0"/>
              <a:t>　　　　「水辺の高台は避難場所として最適か？」　</a:t>
            </a:r>
            <a:endParaRPr kumimoji="1" lang="ja-JP" altLang="en-US"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915816" y="5805264"/>
            <a:ext cx="3960440"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539552" y="188640"/>
            <a:ext cx="8229600" cy="1143000"/>
          </a:xfrm>
        </p:spPr>
        <p:txBody>
          <a:bodyPr>
            <a:normAutofit fontScale="90000"/>
          </a:bodyPr>
          <a:lstStyle/>
          <a:p>
            <a:r>
              <a:rPr kumimoji="1" lang="ja-JP" altLang="en-US" dirty="0" smtClean="0"/>
              <a:t>江戸川区における</a:t>
            </a:r>
            <a:r>
              <a:rPr kumimoji="1" lang="en-US" altLang="ja-JP" dirty="0" smtClean="0"/>
              <a:t/>
            </a:r>
            <a:br>
              <a:rPr kumimoji="1" lang="en-US" altLang="ja-JP" dirty="0" smtClean="0"/>
            </a:br>
            <a:r>
              <a:rPr kumimoji="1" lang="ja-JP" altLang="en-US" dirty="0" smtClean="0"/>
              <a:t>高規格堤防事業計画地</a:t>
            </a:r>
            <a:r>
              <a:rPr lang="ja-JP" altLang="en-US" dirty="0" smtClean="0"/>
              <a:t>の</a:t>
            </a:r>
            <a:r>
              <a:rPr kumimoji="1" lang="ja-JP" altLang="en-US" dirty="0" smtClean="0"/>
              <a:t>検証</a:t>
            </a:r>
            <a:endParaRPr kumimoji="1" lang="ja-JP" altLang="en-US" dirty="0"/>
          </a:p>
        </p:txBody>
      </p:sp>
      <p:sp>
        <p:nvSpPr>
          <p:cNvPr id="3" name="コンテンツ プレースホルダ 2"/>
          <p:cNvSpPr>
            <a:spLocks noGrp="1"/>
          </p:cNvSpPr>
          <p:nvPr>
            <p:ph idx="1"/>
          </p:nvPr>
        </p:nvSpPr>
        <p:spPr>
          <a:xfrm>
            <a:off x="457200" y="1600200"/>
            <a:ext cx="8229600" cy="4925144"/>
          </a:xfrm>
        </p:spPr>
        <p:txBody>
          <a:bodyPr>
            <a:normAutofit fontScale="85000" lnSpcReduction="20000"/>
          </a:bodyPr>
          <a:lstStyle/>
          <a:p>
            <a:pPr>
              <a:buNone/>
            </a:pPr>
            <a:r>
              <a:rPr lang="ja-JP" altLang="en-US" sz="2800" b="1" dirty="0" smtClean="0"/>
              <a:t>江戸川右岸・北小岩</a:t>
            </a:r>
            <a:r>
              <a:rPr lang="en-US" altLang="ja-JP" sz="2800" b="1" dirty="0" smtClean="0"/>
              <a:t>1</a:t>
            </a:r>
            <a:r>
              <a:rPr lang="ja-JP" altLang="en-US" sz="2800" b="1" dirty="0" smtClean="0"/>
              <a:t>丁目東部地区にて本事業と一体</a:t>
            </a:r>
            <a:endParaRPr lang="en-US" altLang="ja-JP" sz="2800" b="1" dirty="0" smtClean="0"/>
          </a:p>
          <a:p>
            <a:pPr>
              <a:buNone/>
            </a:pPr>
            <a:r>
              <a:rPr lang="ja-JP" altLang="en-US" sz="2800" b="1" dirty="0" smtClean="0"/>
              <a:t>の土地区画整理事業が計画されている。事業費</a:t>
            </a:r>
            <a:r>
              <a:rPr lang="en-US" altLang="ja-JP" sz="2800" b="1" dirty="0" smtClean="0"/>
              <a:t>43</a:t>
            </a:r>
            <a:r>
              <a:rPr lang="ja-JP" altLang="en-US" sz="2800" b="1" dirty="0" smtClean="0"/>
              <a:t>億円。</a:t>
            </a:r>
            <a:endParaRPr lang="en-US" altLang="ja-JP" sz="2800" b="1" dirty="0" smtClean="0"/>
          </a:p>
          <a:p>
            <a:pPr>
              <a:buNone/>
            </a:pPr>
            <a:r>
              <a:rPr lang="ja-JP" altLang="en-US" sz="2200" b="1" dirty="0" smtClean="0"/>
              <a:t>　　（延長</a:t>
            </a:r>
            <a:r>
              <a:rPr lang="en-US" altLang="ja-JP" sz="2200" b="1" dirty="0" smtClean="0"/>
              <a:t>100m  </a:t>
            </a:r>
            <a:r>
              <a:rPr lang="ja-JP" altLang="en-US" sz="2200" b="1" dirty="0" smtClean="0"/>
              <a:t>面積</a:t>
            </a:r>
            <a:r>
              <a:rPr lang="en-US" altLang="ja-JP" sz="2200" b="1" dirty="0" smtClean="0"/>
              <a:t>1.4ha </a:t>
            </a:r>
            <a:r>
              <a:rPr lang="ja-JP" altLang="en-US" sz="2200" b="1" dirty="0" smtClean="0"/>
              <a:t>権利者</a:t>
            </a:r>
            <a:r>
              <a:rPr lang="en-US" altLang="ja-JP" sz="2200" b="1" dirty="0" smtClean="0"/>
              <a:t>88</a:t>
            </a:r>
            <a:r>
              <a:rPr lang="ja-JP" altLang="en-US" sz="2200" b="1" dirty="0" smtClean="0"/>
              <a:t>名　住民数</a:t>
            </a:r>
            <a:r>
              <a:rPr lang="en-US" altLang="ja-JP" sz="2200" b="1" dirty="0" smtClean="0"/>
              <a:t>255</a:t>
            </a:r>
            <a:r>
              <a:rPr lang="ja-JP" altLang="en-US" sz="2200" b="1" dirty="0" smtClean="0"/>
              <a:t>名　建物数</a:t>
            </a:r>
            <a:r>
              <a:rPr lang="en-US" altLang="ja-JP" sz="2200" b="1" dirty="0" smtClean="0"/>
              <a:t>93</a:t>
            </a:r>
            <a:r>
              <a:rPr lang="ja-JP" altLang="en-US" sz="2200" b="1" dirty="0" smtClean="0"/>
              <a:t>棟）</a:t>
            </a:r>
            <a:endParaRPr lang="en-US" altLang="ja-JP" sz="2200" b="1" dirty="0" smtClean="0"/>
          </a:p>
          <a:p>
            <a:pPr>
              <a:buNone/>
            </a:pPr>
            <a:r>
              <a:rPr lang="ja-JP" altLang="en-US" sz="2200" b="1" dirty="0" smtClean="0"/>
              <a:t>　＊盛り土の上に住みたくない住民が、本計画の取消訴訟を起こしている。</a:t>
            </a:r>
            <a:endParaRPr lang="en-US" altLang="ja-JP" sz="2200" b="1" dirty="0" smtClean="0"/>
          </a:p>
          <a:p>
            <a:pPr>
              <a:buNone/>
            </a:pPr>
            <a:endParaRPr lang="en-US" altLang="ja-JP" sz="2200" dirty="0" smtClean="0"/>
          </a:p>
          <a:p>
            <a:pPr>
              <a:buNone/>
            </a:pPr>
            <a:r>
              <a:rPr lang="en-US" altLang="ja-JP" dirty="0" smtClean="0"/>
              <a:t>【</a:t>
            </a:r>
            <a:r>
              <a:rPr lang="ja-JP" altLang="en-US" dirty="0" smtClean="0"/>
              <a:t>小岩地区</a:t>
            </a:r>
            <a:r>
              <a:rPr lang="en-US" altLang="ja-JP" dirty="0" smtClean="0"/>
              <a:t>】</a:t>
            </a:r>
          </a:p>
          <a:p>
            <a:pPr>
              <a:buNone/>
            </a:pPr>
            <a:r>
              <a:rPr lang="ja-JP" altLang="en-US" sz="2800" b="1" dirty="0" smtClean="0"/>
              <a:t>①区内で最も地盤が高く、強固。液状化の心配もない。</a:t>
            </a:r>
            <a:endParaRPr lang="en-US" altLang="ja-JP" sz="2800" b="1" dirty="0" smtClean="0"/>
          </a:p>
          <a:p>
            <a:pPr>
              <a:buNone/>
            </a:pPr>
            <a:r>
              <a:rPr lang="ja-JP" altLang="en-US" sz="2800" b="1" dirty="0" smtClean="0"/>
              <a:t>　（「江戸川区洪水ハザードマップ」　東京都や国交省サイト）</a:t>
            </a:r>
            <a:endParaRPr lang="en-US" altLang="ja-JP" sz="2800" b="1" dirty="0" smtClean="0"/>
          </a:p>
          <a:p>
            <a:pPr>
              <a:buNone/>
            </a:pPr>
            <a:r>
              <a:rPr lang="ja-JP" altLang="en-US" sz="2800" b="1" dirty="0" smtClean="0"/>
              <a:t>②最大</a:t>
            </a:r>
            <a:r>
              <a:rPr lang="en-US" altLang="ja-JP" sz="2800" b="1" dirty="0" smtClean="0"/>
              <a:t>220m</a:t>
            </a:r>
            <a:r>
              <a:rPr lang="ja-JP" altLang="en-US" sz="2800" b="1" dirty="0" smtClean="0"/>
              <a:t>の広大な河川敷を有する。</a:t>
            </a:r>
            <a:endParaRPr lang="en-US" altLang="ja-JP" sz="2800" b="1" dirty="0" smtClean="0"/>
          </a:p>
          <a:p>
            <a:pPr>
              <a:buNone/>
            </a:pPr>
            <a:r>
              <a:rPr lang="ja-JP" altLang="en-US" sz="2800" b="1" dirty="0" smtClean="0"/>
              <a:t>③</a:t>
            </a:r>
            <a:r>
              <a:rPr lang="en-US" altLang="ja-JP" sz="2800" b="1" dirty="0" smtClean="0"/>
              <a:t>1960</a:t>
            </a:r>
            <a:r>
              <a:rPr lang="ja-JP" altLang="en-US" sz="2800" b="1" dirty="0" smtClean="0"/>
              <a:t>年代の河川改修にて堤防高は</a:t>
            </a:r>
            <a:r>
              <a:rPr lang="en-US" altLang="ja-JP" sz="2800" b="1" dirty="0" smtClean="0"/>
              <a:t>2</a:t>
            </a:r>
            <a:r>
              <a:rPr lang="ja-JP" altLang="en-US" sz="2800" b="1" dirty="0" smtClean="0"/>
              <a:t>倍に。連接ブロックも埋設。直近では、遮水シートも張られるなど、浸透破堤技法が充分とられている。</a:t>
            </a:r>
            <a:r>
              <a:rPr lang="en-US" altLang="ja-JP" sz="2800" b="1" dirty="0" smtClean="0"/>
              <a:t>【</a:t>
            </a:r>
            <a:r>
              <a:rPr lang="ja-JP" altLang="en-US" sz="2800" b="1" dirty="0" smtClean="0"/>
              <a:t>過去に被害なし</a:t>
            </a:r>
            <a:r>
              <a:rPr lang="en-US" altLang="ja-JP" sz="2800" b="1" dirty="0" smtClean="0"/>
              <a:t>】</a:t>
            </a:r>
          </a:p>
          <a:p>
            <a:pPr>
              <a:buNone/>
            </a:pPr>
            <a:r>
              <a:rPr lang="ja-JP" altLang="en-US" sz="2800" dirty="0" smtClean="0"/>
              <a:t>　　　　　　　　</a:t>
            </a:r>
            <a:endParaRPr lang="en-US" altLang="ja-JP" sz="2800" dirty="0" smtClean="0"/>
          </a:p>
          <a:p>
            <a:pPr>
              <a:buNone/>
            </a:pPr>
            <a:r>
              <a:rPr lang="ja-JP" altLang="en-US" sz="2800" dirty="0" smtClean="0"/>
              <a:t>　　　　　　　　　　　　さらにスーパー堤防化は不要</a:t>
            </a:r>
            <a:endParaRPr lang="en-US" altLang="ja-JP" sz="3500" dirty="0" smtClean="0"/>
          </a:p>
          <a:p>
            <a:pPr>
              <a:buNone/>
            </a:pPr>
            <a:endParaRPr lang="en-US" altLang="ja-JP"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上位計画等との不整合①</a:t>
            </a:r>
            <a:endParaRPr kumimoji="1" lang="ja-JP" altLang="en-US" dirty="0"/>
          </a:p>
        </p:txBody>
      </p:sp>
      <p:sp>
        <p:nvSpPr>
          <p:cNvPr id="3" name="コンテンツ プレースホルダ 2"/>
          <p:cNvSpPr>
            <a:spLocks noGrp="1"/>
          </p:cNvSpPr>
          <p:nvPr>
            <p:ph idx="1"/>
          </p:nvPr>
        </p:nvSpPr>
        <p:spPr/>
        <p:txBody>
          <a:bodyPr>
            <a:normAutofit lnSpcReduction="10000"/>
          </a:bodyPr>
          <a:lstStyle/>
          <a:p>
            <a:pPr>
              <a:buNone/>
            </a:pPr>
            <a:r>
              <a:rPr lang="en-US" altLang="ja-JP" sz="2800" dirty="0" smtClean="0"/>
              <a:t>1.【</a:t>
            </a:r>
            <a:r>
              <a:rPr lang="ja-JP" altLang="en-US" sz="2800" dirty="0" smtClean="0"/>
              <a:t>江戸川区</a:t>
            </a:r>
            <a:r>
              <a:rPr lang="ja-JP" altLang="ja-JP" sz="2800" dirty="0" smtClean="0"/>
              <a:t>都市マスタープラン</a:t>
            </a:r>
            <a:r>
              <a:rPr lang="en-US" altLang="ja-JP" sz="2800" dirty="0" smtClean="0"/>
              <a:t>】</a:t>
            </a:r>
            <a:r>
              <a:rPr lang="ja-JP" altLang="en-US" sz="2800" dirty="0" smtClean="0"/>
              <a:t>（</a:t>
            </a:r>
            <a:r>
              <a:rPr lang="en-US" altLang="ja-JP" sz="2800" dirty="0" smtClean="0"/>
              <a:t>1999</a:t>
            </a:r>
            <a:r>
              <a:rPr lang="ja-JP" altLang="en-US" sz="2800" dirty="0" smtClean="0"/>
              <a:t>年）</a:t>
            </a:r>
            <a:endParaRPr lang="en-US" altLang="ja-JP" sz="2800" dirty="0" smtClean="0"/>
          </a:p>
          <a:p>
            <a:pPr>
              <a:buNone/>
            </a:pPr>
            <a:r>
              <a:rPr kumimoji="1" lang="ja-JP" altLang="en-US" sz="2800" dirty="0" smtClean="0"/>
              <a:t>　　</a:t>
            </a:r>
            <a:r>
              <a:rPr lang="ja-JP" altLang="en-US" sz="2800" dirty="0" smtClean="0"/>
              <a:t>区</a:t>
            </a:r>
            <a:r>
              <a:rPr kumimoji="1" lang="ja-JP" altLang="en-US" sz="2800" dirty="0" smtClean="0"/>
              <a:t>内を６ブロックに分けたうち、</a:t>
            </a:r>
            <a:r>
              <a:rPr lang="ja-JP" altLang="ja-JP" sz="2800" dirty="0" smtClean="0"/>
              <a:t>４ブロックで</a:t>
            </a:r>
            <a:r>
              <a:rPr lang="ja-JP" altLang="en-US" sz="2800" dirty="0" smtClean="0"/>
              <a:t>高規格堤防</a:t>
            </a:r>
            <a:r>
              <a:rPr lang="ja-JP" altLang="ja-JP" sz="2800" dirty="0" smtClean="0"/>
              <a:t>事業が何らかの形で</a:t>
            </a:r>
            <a:r>
              <a:rPr lang="ja-JP" altLang="en-US" sz="2800" dirty="0" smtClean="0"/>
              <a:t>示される</a:t>
            </a:r>
            <a:r>
              <a:rPr lang="ja-JP" altLang="ja-JP" sz="2800" dirty="0" smtClean="0"/>
              <a:t>中、</a:t>
            </a:r>
            <a:r>
              <a:rPr lang="en-US" altLang="ja-JP" sz="2800" dirty="0" smtClean="0"/>
              <a:t>【</a:t>
            </a:r>
            <a:r>
              <a:rPr lang="ja-JP" altLang="ja-JP" sz="2800" dirty="0" smtClean="0"/>
              <a:t>小岩</a:t>
            </a:r>
            <a:r>
              <a:rPr lang="en-US" altLang="ja-JP" sz="2800" dirty="0" smtClean="0"/>
              <a:t>】</a:t>
            </a:r>
            <a:r>
              <a:rPr lang="ja-JP" altLang="ja-JP" sz="2800" dirty="0" smtClean="0"/>
              <a:t>は</a:t>
            </a:r>
            <a:r>
              <a:rPr lang="ja-JP" altLang="en-US" sz="2800" dirty="0" smtClean="0"/>
              <a:t>それが明記</a:t>
            </a:r>
            <a:r>
              <a:rPr lang="ja-JP" altLang="ja-JP" sz="2800" dirty="0" smtClean="0"/>
              <a:t>されていないブロックのひとつ</a:t>
            </a:r>
            <a:r>
              <a:rPr lang="ja-JP" altLang="en-US" sz="2800" dirty="0" smtClean="0"/>
              <a:t>。</a:t>
            </a:r>
            <a:r>
              <a:rPr lang="ja-JP" altLang="ja-JP" sz="2800" dirty="0" smtClean="0"/>
              <a:t>特に北小岩は「良好な環境を保全する」と総括された地域の多いところ</a:t>
            </a:r>
            <a:r>
              <a:rPr lang="ja-JP" altLang="en-US" sz="2800" dirty="0" smtClean="0"/>
              <a:t>。前述の他、</a:t>
            </a:r>
            <a:r>
              <a:rPr lang="ja-JP" altLang="ja-JP" sz="2800" dirty="0" smtClean="0"/>
              <a:t>昭和</a:t>
            </a:r>
            <a:r>
              <a:rPr lang="en-US" altLang="ja-JP" sz="2800" dirty="0" smtClean="0"/>
              <a:t>6</a:t>
            </a:r>
            <a:r>
              <a:rPr lang="ja-JP" altLang="ja-JP" sz="2800" dirty="0" smtClean="0"/>
              <a:t>年に耕地整理が行なわれ整然とした街区になっていた</a:t>
            </a:r>
            <a:r>
              <a:rPr lang="ja-JP" altLang="en-US" sz="2800" dirty="0" smtClean="0"/>
              <a:t>ことなどが理由。</a:t>
            </a:r>
            <a:endParaRPr lang="en-US" altLang="ja-JP" sz="2800" dirty="0" smtClean="0"/>
          </a:p>
          <a:p>
            <a:pPr>
              <a:buNone/>
            </a:pPr>
            <a:r>
              <a:rPr lang="ja-JP" altLang="en-US" sz="2800" dirty="0" smtClean="0"/>
              <a:t>　 歴史ある神社・寺院なども多数。</a:t>
            </a:r>
            <a:endParaRPr lang="en-US" altLang="ja-JP" sz="2800" dirty="0" smtClean="0"/>
          </a:p>
          <a:p>
            <a:pPr>
              <a:buNone/>
            </a:pPr>
            <a:r>
              <a:rPr lang="en-US" altLang="ja-JP" sz="2800" dirty="0" smtClean="0"/>
              <a:t>2.【</a:t>
            </a:r>
            <a:r>
              <a:rPr lang="ja-JP" altLang="en-US" sz="2800" dirty="0" smtClean="0"/>
              <a:t>江戸川区スーパー堤防整備方針</a:t>
            </a:r>
            <a:r>
              <a:rPr lang="en-US" altLang="ja-JP" sz="2800" dirty="0" smtClean="0"/>
              <a:t>】</a:t>
            </a:r>
            <a:r>
              <a:rPr lang="ja-JP" altLang="en-US" sz="2800" dirty="0" smtClean="0"/>
              <a:t>（</a:t>
            </a:r>
            <a:r>
              <a:rPr lang="en-US" altLang="ja-JP" sz="2800" dirty="0" smtClean="0"/>
              <a:t>2006</a:t>
            </a:r>
            <a:r>
              <a:rPr lang="ja-JP" altLang="en-US" sz="2800" dirty="0" smtClean="0"/>
              <a:t>年）</a:t>
            </a:r>
            <a:endParaRPr lang="en-US" altLang="ja-JP" sz="2800" dirty="0" smtClean="0"/>
          </a:p>
          <a:p>
            <a:pPr>
              <a:buNone/>
            </a:pPr>
            <a:r>
              <a:rPr kumimoji="1" lang="ja-JP" altLang="en-US" sz="2800" dirty="0" smtClean="0"/>
              <a:t>　　区内江戸川・荒川全沿川が対象に。</a:t>
            </a:r>
            <a:r>
              <a:rPr kumimoji="1" lang="en-US" altLang="ja-JP" sz="2800" dirty="0" smtClean="0"/>
              <a:t>1.</a:t>
            </a:r>
            <a:r>
              <a:rPr kumimoji="1" lang="ja-JP" altLang="en-US" sz="2800" dirty="0" smtClean="0"/>
              <a:t>の改正なし。</a:t>
            </a:r>
            <a:endParaRPr kumimoji="1" lang="ja-JP" altLang="en-US"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上位計画等との不整合②</a:t>
            </a:r>
            <a:endParaRPr kumimoji="1" lang="ja-JP" altLang="en-US" dirty="0"/>
          </a:p>
        </p:txBody>
      </p:sp>
      <p:sp>
        <p:nvSpPr>
          <p:cNvPr id="3" name="コンテンツ プレースホルダ 2"/>
          <p:cNvSpPr>
            <a:spLocks noGrp="1"/>
          </p:cNvSpPr>
          <p:nvPr>
            <p:ph idx="1"/>
          </p:nvPr>
        </p:nvSpPr>
        <p:spPr/>
        <p:txBody>
          <a:bodyPr>
            <a:normAutofit/>
          </a:bodyPr>
          <a:lstStyle/>
          <a:p>
            <a:pPr>
              <a:buNone/>
            </a:pPr>
            <a:endParaRPr lang="en-US" altLang="ja-JP" dirty="0" smtClean="0"/>
          </a:p>
          <a:p>
            <a:pPr>
              <a:buNone/>
            </a:pPr>
            <a:r>
              <a:rPr lang="ja-JP" altLang="en-US" dirty="0" smtClean="0"/>
              <a:t>　　</a:t>
            </a:r>
            <a:r>
              <a:rPr lang="ja-JP" altLang="ja-JP" dirty="0" smtClean="0"/>
              <a:t>国</a:t>
            </a:r>
            <a:r>
              <a:rPr lang="ja-JP" altLang="en-US" dirty="0" smtClean="0"/>
              <a:t>土交通</a:t>
            </a:r>
            <a:r>
              <a:rPr lang="ja-JP" altLang="ja-JP" dirty="0" smtClean="0"/>
              <a:t>省「江戸川沿川整備基本構想」</a:t>
            </a:r>
            <a:endParaRPr lang="en-US" altLang="ja-JP" dirty="0" smtClean="0"/>
          </a:p>
          <a:p>
            <a:pPr>
              <a:buNone/>
            </a:pPr>
            <a:r>
              <a:rPr lang="ja-JP" altLang="en-US" dirty="0" smtClean="0"/>
              <a:t>　　（河川を中心としたマスタープラン</a:t>
            </a:r>
            <a:r>
              <a:rPr lang="en-US" altLang="ja-JP" dirty="0" smtClean="0"/>
              <a:t>  2001</a:t>
            </a:r>
            <a:r>
              <a:rPr lang="ja-JP" altLang="en-US" dirty="0" smtClean="0"/>
              <a:t>年）</a:t>
            </a:r>
            <a:r>
              <a:rPr lang="en-US" altLang="ja-JP" dirty="0" smtClean="0"/>
              <a:t>      </a:t>
            </a:r>
          </a:p>
          <a:p>
            <a:pPr>
              <a:buNone/>
            </a:pPr>
            <a:r>
              <a:rPr lang="ja-JP" altLang="en-US" dirty="0" smtClean="0"/>
              <a:t>　</a:t>
            </a:r>
            <a:endParaRPr lang="en-US" altLang="ja-JP" dirty="0" smtClean="0"/>
          </a:p>
          <a:p>
            <a:pPr>
              <a:buNone/>
            </a:pPr>
            <a:r>
              <a:rPr lang="ja-JP" altLang="en-US" dirty="0" smtClean="0"/>
              <a:t>　 ８つの沿川自治体、</a:t>
            </a:r>
            <a:r>
              <a:rPr lang="en-US" altLang="ja-JP" dirty="0" smtClean="0"/>
              <a:t>26</a:t>
            </a:r>
            <a:r>
              <a:rPr lang="ja-JP" altLang="en-US" dirty="0" smtClean="0"/>
              <a:t>エリアが「整備・検討を進める地区」として示されたが、</a:t>
            </a:r>
            <a:endParaRPr lang="en-US" altLang="ja-JP" dirty="0" smtClean="0"/>
          </a:p>
          <a:p>
            <a:pPr>
              <a:buNone/>
            </a:pPr>
            <a:r>
              <a:rPr lang="ja-JP" altLang="en-US" dirty="0" smtClean="0"/>
              <a:t>　　　　</a:t>
            </a:r>
            <a:r>
              <a:rPr lang="en-US" altLang="ja-JP" dirty="0" smtClean="0"/>
              <a:t>【</a:t>
            </a:r>
            <a:r>
              <a:rPr lang="ja-JP" altLang="en-US" dirty="0" smtClean="0"/>
              <a:t>江戸川区</a:t>
            </a:r>
            <a:r>
              <a:rPr lang="ja-JP" altLang="ja-JP" dirty="0" smtClean="0"/>
              <a:t>小岩</a:t>
            </a:r>
            <a:r>
              <a:rPr lang="en-US" altLang="ja-JP" dirty="0" smtClean="0"/>
              <a:t>】</a:t>
            </a:r>
            <a:r>
              <a:rPr lang="ja-JP" altLang="ja-JP" dirty="0" smtClean="0"/>
              <a:t>は含まれていない</a:t>
            </a:r>
            <a:endParaRPr lang="en-US" altLang="ja-JP" dirty="0" smtClean="0"/>
          </a:p>
          <a:p>
            <a:pPr>
              <a:buNone/>
            </a:pPr>
            <a:endParaRPr kumimoji="1" lang="en-US" altLang="ja-JP" dirty="0" smtClean="0"/>
          </a:p>
          <a:p>
            <a:pPr>
              <a:buNone/>
            </a:pPr>
            <a:endParaRPr kumimoji="1" lang="ja-JP"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50106"/>
          </a:xfrm>
        </p:spPr>
        <p:txBody>
          <a:bodyPr>
            <a:normAutofit fontScale="90000"/>
          </a:bodyPr>
          <a:lstStyle/>
          <a:p>
            <a:r>
              <a:rPr kumimoji="1" lang="ja-JP" altLang="en-US" sz="3600" dirty="0" smtClean="0"/>
              <a:t>区が被害を受けた過去の水害</a:t>
            </a:r>
            <a:r>
              <a:rPr kumimoji="1" lang="en-US" altLang="ja-JP" sz="3600" dirty="0" smtClean="0"/>
              <a:t/>
            </a:r>
            <a:br>
              <a:rPr kumimoji="1" lang="en-US" altLang="ja-JP" sz="3600" dirty="0" smtClean="0"/>
            </a:br>
            <a:r>
              <a:rPr lang="ja-JP" altLang="en-US" sz="3100" dirty="0" smtClean="0"/>
              <a:t>～江戸川区</a:t>
            </a:r>
            <a:r>
              <a:rPr lang="en-US" altLang="ja-JP" sz="3100" dirty="0" smtClean="0"/>
              <a:t>HP</a:t>
            </a:r>
            <a:r>
              <a:rPr lang="ja-JP" altLang="en-US" sz="3100" dirty="0" smtClean="0"/>
              <a:t>より～</a:t>
            </a:r>
            <a:r>
              <a:rPr kumimoji="1" lang="en-US" altLang="ja-JP" sz="3600" dirty="0" smtClean="0"/>
              <a:t/>
            </a:r>
            <a:br>
              <a:rPr kumimoji="1" lang="en-US" altLang="ja-JP" sz="3600" dirty="0" smtClean="0"/>
            </a:br>
            <a:endParaRPr kumimoji="1" lang="ja-JP" altLang="en-US" sz="3600" dirty="0"/>
          </a:p>
        </p:txBody>
      </p:sp>
      <p:graphicFrame>
        <p:nvGraphicFramePr>
          <p:cNvPr id="4" name="コンテンツ プレースホルダ 3"/>
          <p:cNvGraphicFramePr>
            <a:graphicFrameLocks noGrp="1"/>
          </p:cNvGraphicFramePr>
          <p:nvPr>
            <p:ph idx="1"/>
          </p:nvPr>
        </p:nvGraphicFramePr>
        <p:xfrm>
          <a:off x="467544" y="1124744"/>
          <a:ext cx="8229608" cy="4616388"/>
        </p:xfrm>
        <a:graphic>
          <a:graphicData uri="http://schemas.openxmlformats.org/drawingml/2006/table">
            <a:tbl>
              <a:tblPr firstRow="1" bandRow="1">
                <a:tableStyleId>{5C22544A-7EE6-4342-B048-85BDC9FD1C3A}</a:tableStyleId>
              </a:tblPr>
              <a:tblGrid>
                <a:gridCol w="1738536"/>
                <a:gridCol w="3168352"/>
                <a:gridCol w="1944216"/>
                <a:gridCol w="1378504"/>
              </a:tblGrid>
              <a:tr h="384699">
                <a:tc>
                  <a:txBody>
                    <a:bodyPr/>
                    <a:lstStyle/>
                    <a:p>
                      <a:r>
                        <a:rPr kumimoji="1" lang="ja-JP" altLang="en-US" dirty="0" smtClean="0"/>
                        <a:t>年月</a:t>
                      </a:r>
                      <a:endParaRPr kumimoji="1" lang="ja-JP" altLang="en-US" dirty="0"/>
                    </a:p>
                  </a:txBody>
                  <a:tcPr/>
                </a:tc>
                <a:tc>
                  <a:txBody>
                    <a:bodyPr/>
                    <a:lstStyle/>
                    <a:p>
                      <a:r>
                        <a:rPr kumimoji="1" lang="ja-JP" altLang="en-US" dirty="0" smtClean="0"/>
                        <a:t>風水害名</a:t>
                      </a:r>
                      <a:endParaRPr kumimoji="1" lang="ja-JP" altLang="en-US" dirty="0"/>
                    </a:p>
                  </a:txBody>
                  <a:tcPr/>
                </a:tc>
                <a:tc>
                  <a:txBody>
                    <a:bodyPr/>
                    <a:lstStyle/>
                    <a:p>
                      <a:r>
                        <a:rPr kumimoji="1" lang="ja-JP" altLang="en-US" dirty="0" smtClean="0"/>
                        <a:t>浸水戸数</a:t>
                      </a:r>
                      <a:endParaRPr kumimoji="1" lang="ja-JP" altLang="en-US" dirty="0"/>
                    </a:p>
                  </a:txBody>
                  <a:tcPr/>
                </a:tc>
                <a:tc>
                  <a:txBody>
                    <a:bodyPr/>
                    <a:lstStyle/>
                    <a:p>
                      <a:r>
                        <a:rPr kumimoji="1" lang="ja-JP" altLang="en-US" dirty="0" smtClean="0"/>
                        <a:t>被災者数</a:t>
                      </a:r>
                      <a:endParaRPr kumimoji="1" lang="ja-JP" altLang="en-US" dirty="0"/>
                    </a:p>
                  </a:txBody>
                  <a:tcPr/>
                </a:tc>
              </a:tr>
              <a:tr h="384699">
                <a:tc>
                  <a:txBody>
                    <a:bodyPr/>
                    <a:lstStyle/>
                    <a:p>
                      <a:r>
                        <a:rPr kumimoji="1" lang="ja-JP" altLang="en-US" dirty="0" smtClean="0"/>
                        <a:t>明治</a:t>
                      </a:r>
                      <a:r>
                        <a:rPr kumimoji="1" lang="en-US" altLang="ja-JP" dirty="0" smtClean="0"/>
                        <a:t>43</a:t>
                      </a:r>
                      <a:r>
                        <a:rPr kumimoji="1" lang="ja-JP" altLang="en-US" dirty="0" smtClean="0"/>
                        <a:t>年</a:t>
                      </a:r>
                      <a:r>
                        <a:rPr kumimoji="1" lang="en-US" altLang="ja-JP" dirty="0" smtClean="0"/>
                        <a:t>8</a:t>
                      </a:r>
                      <a:r>
                        <a:rPr kumimoji="1" lang="ja-JP" altLang="en-US" dirty="0" smtClean="0"/>
                        <a:t>月</a:t>
                      </a:r>
                      <a:endParaRPr kumimoji="1" lang="ja-JP" altLang="en-US" dirty="0"/>
                    </a:p>
                  </a:txBody>
                  <a:tcPr/>
                </a:tc>
                <a:tc>
                  <a:txBody>
                    <a:bodyPr/>
                    <a:lstStyle/>
                    <a:p>
                      <a:r>
                        <a:rPr kumimoji="1" lang="ja-JP" altLang="en-US" dirty="0" smtClean="0"/>
                        <a:t>長雨（利根川・荒川決壊）</a:t>
                      </a:r>
                      <a:endParaRPr kumimoji="1" lang="ja-JP" altLang="en-US" dirty="0"/>
                    </a:p>
                  </a:txBody>
                  <a:tcPr/>
                </a:tc>
                <a:tc>
                  <a:txBody>
                    <a:bodyPr/>
                    <a:lstStyle/>
                    <a:p>
                      <a:r>
                        <a:rPr kumimoji="1" lang="en-US" altLang="ja-JP" dirty="0" smtClean="0"/>
                        <a:t>3654</a:t>
                      </a:r>
                      <a:r>
                        <a:rPr kumimoji="1" lang="ja-JP" altLang="en-US" dirty="0" smtClean="0"/>
                        <a:t>戸</a:t>
                      </a:r>
                      <a:endParaRPr kumimoji="1" lang="ja-JP" altLang="en-US" dirty="0"/>
                    </a:p>
                  </a:txBody>
                  <a:tcPr/>
                </a:tc>
                <a:tc>
                  <a:txBody>
                    <a:bodyPr/>
                    <a:lstStyle/>
                    <a:p>
                      <a:r>
                        <a:rPr kumimoji="1" lang="en-US" altLang="ja-JP" dirty="0" smtClean="0"/>
                        <a:t>13500</a:t>
                      </a:r>
                      <a:r>
                        <a:rPr kumimoji="1" lang="ja-JP" altLang="en-US" dirty="0" smtClean="0"/>
                        <a:t>人</a:t>
                      </a:r>
                      <a:endParaRPr kumimoji="1" lang="ja-JP" altLang="en-US" dirty="0"/>
                    </a:p>
                  </a:txBody>
                  <a:tcPr/>
                </a:tc>
              </a:tr>
              <a:tr h="384699">
                <a:tc>
                  <a:txBody>
                    <a:bodyPr/>
                    <a:lstStyle/>
                    <a:p>
                      <a:r>
                        <a:rPr kumimoji="1" lang="ja-JP" altLang="en-US" dirty="0" smtClean="0"/>
                        <a:t>大正</a:t>
                      </a:r>
                      <a:r>
                        <a:rPr kumimoji="1" lang="en-US" altLang="ja-JP" dirty="0" smtClean="0"/>
                        <a:t>6</a:t>
                      </a:r>
                      <a:r>
                        <a:rPr kumimoji="1" lang="ja-JP" altLang="en-US" dirty="0" smtClean="0"/>
                        <a:t>年</a:t>
                      </a:r>
                      <a:r>
                        <a:rPr kumimoji="1" lang="en-US" altLang="ja-JP" dirty="0" smtClean="0"/>
                        <a:t>10</a:t>
                      </a:r>
                      <a:r>
                        <a:rPr kumimoji="1" lang="ja-JP" altLang="en-US" dirty="0" smtClean="0"/>
                        <a:t>月</a:t>
                      </a:r>
                      <a:endParaRPr kumimoji="1" lang="ja-JP" altLang="en-US" dirty="0"/>
                    </a:p>
                  </a:txBody>
                  <a:tcPr/>
                </a:tc>
                <a:tc>
                  <a:txBody>
                    <a:bodyPr/>
                    <a:lstStyle/>
                    <a:p>
                      <a:r>
                        <a:rPr kumimoji="1" lang="ja-JP" altLang="en-US" dirty="0" smtClean="0"/>
                        <a:t>台風（高潮）</a:t>
                      </a:r>
                      <a:endParaRPr kumimoji="1" lang="ja-JP" altLang="en-US" dirty="0"/>
                    </a:p>
                  </a:txBody>
                  <a:tcPr/>
                </a:tc>
                <a:tc>
                  <a:txBody>
                    <a:bodyPr/>
                    <a:lstStyle/>
                    <a:p>
                      <a:r>
                        <a:rPr kumimoji="1" lang="ja-JP" altLang="en-US" dirty="0" smtClean="0"/>
                        <a:t>流出破損</a:t>
                      </a:r>
                      <a:r>
                        <a:rPr kumimoji="1" lang="en-US" altLang="ja-JP" dirty="0" smtClean="0"/>
                        <a:t>3425</a:t>
                      </a:r>
                      <a:r>
                        <a:rPr kumimoji="1" lang="ja-JP" altLang="en-US" dirty="0" smtClean="0"/>
                        <a:t>棟</a:t>
                      </a:r>
                      <a:endParaRPr kumimoji="1" lang="ja-JP" altLang="en-US" dirty="0"/>
                    </a:p>
                  </a:txBody>
                  <a:tcPr/>
                </a:tc>
                <a:tc>
                  <a:txBody>
                    <a:bodyPr/>
                    <a:lstStyle/>
                    <a:p>
                      <a:r>
                        <a:rPr kumimoji="1" lang="ja-JP" altLang="en-US" dirty="0" smtClean="0"/>
                        <a:t>死者</a:t>
                      </a:r>
                      <a:r>
                        <a:rPr kumimoji="1" lang="en-US" altLang="ja-JP" dirty="0" smtClean="0"/>
                        <a:t>240</a:t>
                      </a:r>
                      <a:r>
                        <a:rPr kumimoji="1" lang="ja-JP" altLang="en-US" dirty="0" smtClean="0"/>
                        <a:t>人</a:t>
                      </a:r>
                      <a:endParaRPr kumimoji="1" lang="ja-JP" altLang="en-US" dirty="0"/>
                    </a:p>
                  </a:txBody>
                  <a:tcPr/>
                </a:tc>
              </a:tr>
              <a:tr h="384699">
                <a:tc>
                  <a:txBody>
                    <a:bodyPr/>
                    <a:lstStyle/>
                    <a:p>
                      <a:r>
                        <a:rPr kumimoji="1" lang="ja-JP" altLang="en-US" dirty="0" smtClean="0"/>
                        <a:t>昭和</a:t>
                      </a:r>
                      <a:r>
                        <a:rPr kumimoji="1" lang="en-US" altLang="ja-JP" dirty="0" smtClean="0"/>
                        <a:t>13</a:t>
                      </a:r>
                      <a:r>
                        <a:rPr kumimoji="1" lang="ja-JP" altLang="en-US" dirty="0" smtClean="0"/>
                        <a:t>年</a:t>
                      </a:r>
                      <a:r>
                        <a:rPr kumimoji="1" lang="en-US" altLang="ja-JP" dirty="0" smtClean="0"/>
                        <a:t>9</a:t>
                      </a:r>
                      <a:r>
                        <a:rPr kumimoji="1" lang="ja-JP" altLang="en-US" dirty="0" smtClean="0"/>
                        <a:t>月</a:t>
                      </a:r>
                      <a:endParaRPr kumimoji="1" lang="ja-JP" altLang="en-US" dirty="0"/>
                    </a:p>
                  </a:txBody>
                  <a:tcPr/>
                </a:tc>
                <a:tc>
                  <a:txBody>
                    <a:bodyPr/>
                    <a:lstStyle/>
                    <a:p>
                      <a:r>
                        <a:rPr kumimoji="1" lang="ja-JP" altLang="en-US" dirty="0" smtClean="0"/>
                        <a:t>台風（高潮）</a:t>
                      </a:r>
                      <a:endParaRPr kumimoji="1" lang="ja-JP" altLang="en-US" dirty="0"/>
                    </a:p>
                  </a:txBody>
                  <a:tcPr/>
                </a:tc>
                <a:tc>
                  <a:txBody>
                    <a:bodyPr/>
                    <a:lstStyle/>
                    <a:p>
                      <a:r>
                        <a:rPr kumimoji="1" lang="en-US" altLang="ja-JP" dirty="0" smtClean="0"/>
                        <a:t>23000</a:t>
                      </a:r>
                      <a:r>
                        <a:rPr kumimoji="1" lang="ja-JP" altLang="en-US" dirty="0" smtClean="0"/>
                        <a:t>戸</a:t>
                      </a:r>
                      <a:endParaRPr kumimoji="1" lang="ja-JP" altLang="en-US" dirty="0"/>
                    </a:p>
                  </a:txBody>
                  <a:tcPr/>
                </a:tc>
                <a:tc>
                  <a:txBody>
                    <a:bodyPr/>
                    <a:lstStyle/>
                    <a:p>
                      <a:r>
                        <a:rPr kumimoji="1" lang="en-US" altLang="ja-JP" dirty="0" smtClean="0"/>
                        <a:t>1000</a:t>
                      </a:r>
                      <a:r>
                        <a:rPr kumimoji="1" lang="ja-JP" altLang="en-US" dirty="0" smtClean="0"/>
                        <a:t>人以上</a:t>
                      </a:r>
                      <a:endParaRPr kumimoji="1" lang="ja-JP" altLang="en-US" dirty="0"/>
                    </a:p>
                  </a:txBody>
                  <a:tcPr/>
                </a:tc>
              </a:tr>
              <a:tr h="384699">
                <a:tc>
                  <a:txBody>
                    <a:bodyPr/>
                    <a:lstStyle/>
                    <a:p>
                      <a:r>
                        <a:rPr kumimoji="1" lang="ja-JP" altLang="en-US" dirty="0" smtClean="0"/>
                        <a:t>昭和</a:t>
                      </a:r>
                      <a:r>
                        <a:rPr kumimoji="1" lang="en-US" altLang="ja-JP" dirty="0" smtClean="0"/>
                        <a:t>22</a:t>
                      </a:r>
                      <a:r>
                        <a:rPr kumimoji="1" lang="ja-JP" altLang="en-US" dirty="0" smtClean="0"/>
                        <a:t>年</a:t>
                      </a:r>
                      <a:r>
                        <a:rPr kumimoji="1" lang="en-US" altLang="ja-JP" dirty="0" smtClean="0"/>
                        <a:t>9</a:t>
                      </a:r>
                      <a:r>
                        <a:rPr kumimoji="1" lang="ja-JP" altLang="en-US" dirty="0" smtClean="0"/>
                        <a:t>月</a:t>
                      </a:r>
                      <a:endParaRPr kumimoji="1" lang="ja-JP" altLang="en-US" dirty="0"/>
                    </a:p>
                  </a:txBody>
                  <a:tcPr/>
                </a:tc>
                <a:tc>
                  <a:txBody>
                    <a:bodyPr/>
                    <a:lstStyle/>
                    <a:p>
                      <a:r>
                        <a:rPr kumimoji="1" lang="ja-JP" altLang="en-US" dirty="0" smtClean="0"/>
                        <a:t>カスリーン台風（利根川決壊）</a:t>
                      </a:r>
                      <a:endParaRPr kumimoji="1" lang="ja-JP" altLang="en-US" dirty="0"/>
                    </a:p>
                  </a:txBody>
                  <a:tcPr/>
                </a:tc>
                <a:tc>
                  <a:txBody>
                    <a:bodyPr/>
                    <a:lstStyle/>
                    <a:p>
                      <a:r>
                        <a:rPr kumimoji="1" lang="en-US" altLang="ja-JP" dirty="0" smtClean="0"/>
                        <a:t>30506</a:t>
                      </a:r>
                      <a:r>
                        <a:rPr kumimoji="1" lang="ja-JP" altLang="en-US" dirty="0" smtClean="0"/>
                        <a:t>戸</a:t>
                      </a:r>
                      <a:endParaRPr kumimoji="1" lang="ja-JP" altLang="en-US" dirty="0"/>
                    </a:p>
                  </a:txBody>
                  <a:tcPr/>
                </a:tc>
                <a:tc>
                  <a:txBody>
                    <a:bodyPr/>
                    <a:lstStyle/>
                    <a:p>
                      <a:r>
                        <a:rPr kumimoji="1" lang="en-US" altLang="ja-JP" dirty="0" smtClean="0"/>
                        <a:t>132991</a:t>
                      </a:r>
                      <a:r>
                        <a:rPr kumimoji="1" lang="ja-JP" altLang="en-US" dirty="0" smtClean="0"/>
                        <a:t>人</a:t>
                      </a:r>
                      <a:endParaRPr kumimoji="1" lang="ja-JP" altLang="en-US" dirty="0"/>
                    </a:p>
                  </a:txBody>
                  <a:tcPr/>
                </a:tc>
              </a:tr>
              <a:tr h="384699">
                <a:tc>
                  <a:txBody>
                    <a:bodyPr/>
                    <a:lstStyle/>
                    <a:p>
                      <a:r>
                        <a:rPr kumimoji="1" lang="ja-JP" altLang="en-US" dirty="0" smtClean="0"/>
                        <a:t>昭和</a:t>
                      </a:r>
                      <a:r>
                        <a:rPr kumimoji="1" lang="en-US" altLang="ja-JP" dirty="0" smtClean="0"/>
                        <a:t>24</a:t>
                      </a:r>
                      <a:r>
                        <a:rPr kumimoji="1" lang="ja-JP" altLang="en-US" dirty="0" smtClean="0"/>
                        <a:t>年</a:t>
                      </a:r>
                      <a:r>
                        <a:rPr kumimoji="1" lang="en-US" altLang="ja-JP" dirty="0" smtClean="0"/>
                        <a:t>8</a:t>
                      </a:r>
                      <a:r>
                        <a:rPr kumimoji="1" lang="ja-JP" altLang="en-US" dirty="0" smtClean="0"/>
                        <a:t>月</a:t>
                      </a:r>
                      <a:endParaRPr kumimoji="1" lang="ja-JP" altLang="en-US" dirty="0"/>
                    </a:p>
                  </a:txBody>
                  <a:tcPr/>
                </a:tc>
                <a:tc>
                  <a:txBody>
                    <a:bodyPr/>
                    <a:lstStyle/>
                    <a:p>
                      <a:r>
                        <a:rPr kumimoji="1" lang="ja-JP" altLang="en-US" dirty="0" smtClean="0"/>
                        <a:t>キティ台風（高潮）</a:t>
                      </a:r>
                      <a:endParaRPr kumimoji="1" lang="ja-JP" altLang="en-US" dirty="0"/>
                    </a:p>
                  </a:txBody>
                  <a:tcPr/>
                </a:tc>
                <a:tc>
                  <a:txBody>
                    <a:bodyPr/>
                    <a:lstStyle/>
                    <a:p>
                      <a:r>
                        <a:rPr kumimoji="1" lang="en-US" altLang="ja-JP" dirty="0" smtClean="0"/>
                        <a:t>12545</a:t>
                      </a:r>
                      <a:r>
                        <a:rPr kumimoji="1" lang="ja-JP" altLang="en-US" dirty="0" smtClean="0"/>
                        <a:t>戸</a:t>
                      </a:r>
                      <a:endParaRPr kumimoji="1" lang="ja-JP" altLang="en-US" dirty="0"/>
                    </a:p>
                  </a:txBody>
                  <a:tcPr/>
                </a:tc>
                <a:tc>
                  <a:txBody>
                    <a:bodyPr/>
                    <a:lstStyle/>
                    <a:p>
                      <a:r>
                        <a:rPr kumimoji="1" lang="en-US" altLang="ja-JP" dirty="0" smtClean="0"/>
                        <a:t>62324</a:t>
                      </a:r>
                      <a:r>
                        <a:rPr kumimoji="1" lang="ja-JP" altLang="en-US" dirty="0" smtClean="0"/>
                        <a:t>人</a:t>
                      </a:r>
                      <a:endParaRPr kumimoji="1" lang="ja-JP" altLang="en-US" dirty="0"/>
                    </a:p>
                  </a:txBody>
                  <a:tcPr/>
                </a:tc>
              </a:tr>
              <a:tr h="384699">
                <a:tc>
                  <a:txBody>
                    <a:bodyPr/>
                    <a:lstStyle/>
                    <a:p>
                      <a:r>
                        <a:rPr kumimoji="1" lang="ja-JP" altLang="en-US" dirty="0" smtClean="0"/>
                        <a:t>昭和</a:t>
                      </a:r>
                      <a:r>
                        <a:rPr kumimoji="1" lang="en-US" altLang="ja-JP" dirty="0" smtClean="0"/>
                        <a:t>33</a:t>
                      </a:r>
                      <a:r>
                        <a:rPr kumimoji="1" lang="ja-JP" altLang="en-US" dirty="0" smtClean="0"/>
                        <a:t>年</a:t>
                      </a:r>
                      <a:r>
                        <a:rPr kumimoji="1" lang="en-US" altLang="ja-JP" dirty="0" smtClean="0"/>
                        <a:t>7</a:t>
                      </a:r>
                      <a:r>
                        <a:rPr kumimoji="1" lang="ja-JP" altLang="en-US" dirty="0" smtClean="0"/>
                        <a:t>月</a:t>
                      </a:r>
                      <a:endParaRPr kumimoji="1" lang="ja-JP" altLang="en-US" dirty="0"/>
                    </a:p>
                  </a:txBody>
                  <a:tcPr/>
                </a:tc>
                <a:tc>
                  <a:txBody>
                    <a:bodyPr/>
                    <a:lstStyle/>
                    <a:p>
                      <a:r>
                        <a:rPr kumimoji="1" lang="ja-JP" altLang="en-US" dirty="0" smtClean="0"/>
                        <a:t>台風</a:t>
                      </a:r>
                      <a:r>
                        <a:rPr kumimoji="1" lang="en-US" altLang="ja-JP" dirty="0" smtClean="0"/>
                        <a:t>11</a:t>
                      </a:r>
                      <a:r>
                        <a:rPr kumimoji="1" lang="ja-JP" altLang="en-US" dirty="0" smtClean="0"/>
                        <a:t>号</a:t>
                      </a:r>
                      <a:r>
                        <a:rPr kumimoji="1" lang="en-US" altLang="ja-JP" dirty="0" smtClean="0"/>
                        <a:t>【</a:t>
                      </a:r>
                      <a:r>
                        <a:rPr kumimoji="1" lang="ja-JP" altLang="en-US" dirty="0" smtClean="0"/>
                        <a:t>内水氾濫</a:t>
                      </a:r>
                      <a:r>
                        <a:rPr kumimoji="1" lang="en-US" altLang="ja-JP" dirty="0" smtClean="0"/>
                        <a:t>】</a:t>
                      </a:r>
                      <a:endParaRPr kumimoji="1" lang="ja-JP" altLang="en-US" dirty="0"/>
                    </a:p>
                  </a:txBody>
                  <a:tcPr/>
                </a:tc>
                <a:tc>
                  <a:txBody>
                    <a:bodyPr/>
                    <a:lstStyle/>
                    <a:p>
                      <a:r>
                        <a:rPr kumimoji="1" lang="en-US" altLang="ja-JP" dirty="0" smtClean="0"/>
                        <a:t>6599</a:t>
                      </a:r>
                      <a:r>
                        <a:rPr kumimoji="1" lang="ja-JP" altLang="en-US" dirty="0" smtClean="0"/>
                        <a:t>戸</a:t>
                      </a:r>
                      <a:endParaRPr kumimoji="1" lang="ja-JP" altLang="en-US" dirty="0"/>
                    </a:p>
                  </a:txBody>
                  <a:tcPr/>
                </a:tc>
                <a:tc>
                  <a:txBody>
                    <a:bodyPr/>
                    <a:lstStyle/>
                    <a:p>
                      <a:r>
                        <a:rPr kumimoji="1" lang="en-US" altLang="ja-JP" dirty="0" smtClean="0"/>
                        <a:t>28312</a:t>
                      </a:r>
                      <a:r>
                        <a:rPr kumimoji="1" lang="ja-JP" altLang="en-US" dirty="0" smtClean="0"/>
                        <a:t>人</a:t>
                      </a:r>
                      <a:endParaRPr kumimoji="1" lang="ja-JP" altLang="en-US" dirty="0"/>
                    </a:p>
                  </a:txBody>
                  <a:tcPr/>
                </a:tc>
              </a:tr>
              <a:tr h="384699">
                <a:tc>
                  <a:txBody>
                    <a:bodyPr/>
                    <a:lstStyle/>
                    <a:p>
                      <a:r>
                        <a:rPr kumimoji="1" lang="ja-JP" altLang="en-US" dirty="0" smtClean="0"/>
                        <a:t>同年</a:t>
                      </a:r>
                      <a:r>
                        <a:rPr kumimoji="1" lang="en-US" altLang="ja-JP" dirty="0" smtClean="0"/>
                        <a:t>9</a:t>
                      </a:r>
                      <a:r>
                        <a:rPr kumimoji="1" lang="ja-JP" altLang="en-US" dirty="0" smtClean="0"/>
                        <a:t>月</a:t>
                      </a:r>
                      <a:endParaRPr kumimoji="1" lang="ja-JP" altLang="en-US" dirty="0"/>
                    </a:p>
                  </a:txBody>
                  <a:tcPr/>
                </a:tc>
                <a:tc>
                  <a:txBody>
                    <a:bodyPr/>
                    <a:lstStyle/>
                    <a:p>
                      <a:r>
                        <a:rPr kumimoji="1" lang="ja-JP" altLang="en-US" dirty="0" smtClean="0"/>
                        <a:t>狩野川台風</a:t>
                      </a:r>
                      <a:r>
                        <a:rPr kumimoji="1" lang="en-US" altLang="ja-JP" dirty="0" smtClean="0"/>
                        <a:t>【</a:t>
                      </a:r>
                      <a:r>
                        <a:rPr kumimoji="1" lang="ja-JP" altLang="en-US" dirty="0" smtClean="0"/>
                        <a:t>内水氾濫</a:t>
                      </a:r>
                      <a:r>
                        <a:rPr kumimoji="1" lang="en-US" altLang="ja-JP" dirty="0" smtClean="0"/>
                        <a:t>】</a:t>
                      </a:r>
                      <a:endParaRPr kumimoji="1" lang="ja-JP" altLang="en-US" dirty="0"/>
                    </a:p>
                  </a:txBody>
                  <a:tcPr/>
                </a:tc>
                <a:tc>
                  <a:txBody>
                    <a:bodyPr/>
                    <a:lstStyle/>
                    <a:p>
                      <a:r>
                        <a:rPr kumimoji="1" lang="en-US" altLang="ja-JP" dirty="0" smtClean="0"/>
                        <a:t>41683</a:t>
                      </a:r>
                      <a:r>
                        <a:rPr kumimoji="1" lang="ja-JP" altLang="en-US" dirty="0" smtClean="0"/>
                        <a:t>世帯</a:t>
                      </a:r>
                      <a:endParaRPr kumimoji="1" lang="ja-JP" altLang="en-US" dirty="0"/>
                    </a:p>
                  </a:txBody>
                  <a:tcPr/>
                </a:tc>
                <a:tc>
                  <a:txBody>
                    <a:bodyPr/>
                    <a:lstStyle/>
                    <a:p>
                      <a:r>
                        <a:rPr kumimoji="1" lang="en-US" altLang="ja-JP" dirty="0" smtClean="0"/>
                        <a:t>185046</a:t>
                      </a:r>
                      <a:r>
                        <a:rPr kumimoji="1" lang="ja-JP" altLang="en-US" dirty="0" smtClean="0"/>
                        <a:t>人</a:t>
                      </a:r>
                      <a:endParaRPr kumimoji="1" lang="ja-JP" altLang="en-US" dirty="0"/>
                    </a:p>
                  </a:txBody>
                  <a:tcPr/>
                </a:tc>
              </a:tr>
              <a:tr h="384699">
                <a:tc>
                  <a:txBody>
                    <a:bodyPr/>
                    <a:lstStyle/>
                    <a:p>
                      <a:r>
                        <a:rPr kumimoji="1" lang="ja-JP" altLang="en-US" dirty="0" smtClean="0"/>
                        <a:t>昭和</a:t>
                      </a:r>
                      <a:r>
                        <a:rPr kumimoji="1" lang="en-US" altLang="ja-JP" dirty="0" smtClean="0"/>
                        <a:t>36</a:t>
                      </a:r>
                      <a:r>
                        <a:rPr kumimoji="1" lang="ja-JP" altLang="en-US" dirty="0" smtClean="0"/>
                        <a:t>年</a:t>
                      </a:r>
                      <a:r>
                        <a:rPr kumimoji="1" lang="en-US" altLang="ja-JP" dirty="0" smtClean="0"/>
                        <a:t>10</a:t>
                      </a:r>
                      <a:r>
                        <a:rPr kumimoji="1" lang="ja-JP" altLang="en-US" dirty="0" smtClean="0"/>
                        <a:t>月</a:t>
                      </a:r>
                      <a:endParaRPr kumimoji="1" lang="ja-JP" altLang="en-US" dirty="0"/>
                    </a:p>
                  </a:txBody>
                  <a:tcPr/>
                </a:tc>
                <a:tc>
                  <a:txBody>
                    <a:bodyPr/>
                    <a:lstStyle/>
                    <a:p>
                      <a:r>
                        <a:rPr kumimoji="1" lang="ja-JP" altLang="en-US" dirty="0" smtClean="0"/>
                        <a:t>台風</a:t>
                      </a:r>
                      <a:r>
                        <a:rPr kumimoji="1" lang="en-US" altLang="ja-JP" dirty="0" smtClean="0"/>
                        <a:t>24</a:t>
                      </a:r>
                      <a:r>
                        <a:rPr kumimoji="1" lang="ja-JP" altLang="en-US" dirty="0" smtClean="0"/>
                        <a:t>号</a:t>
                      </a:r>
                      <a:r>
                        <a:rPr kumimoji="1" lang="en-US" altLang="ja-JP" dirty="0" smtClean="0"/>
                        <a:t>【</a:t>
                      </a:r>
                      <a:r>
                        <a:rPr kumimoji="1" lang="ja-JP" altLang="en-US" dirty="0" smtClean="0"/>
                        <a:t>内水氾濫</a:t>
                      </a:r>
                      <a:r>
                        <a:rPr kumimoji="1" lang="en-US" altLang="ja-JP" dirty="0" smtClean="0"/>
                        <a:t>】</a:t>
                      </a:r>
                      <a:endParaRPr kumimoji="1" lang="ja-JP" altLang="en-US" dirty="0"/>
                    </a:p>
                  </a:txBody>
                  <a:tcPr/>
                </a:tc>
                <a:tc>
                  <a:txBody>
                    <a:bodyPr/>
                    <a:lstStyle/>
                    <a:p>
                      <a:r>
                        <a:rPr kumimoji="1" lang="en-US" altLang="ja-JP" dirty="0" smtClean="0"/>
                        <a:t>23844</a:t>
                      </a:r>
                      <a:r>
                        <a:rPr kumimoji="1" lang="ja-JP" altLang="en-US" dirty="0" smtClean="0"/>
                        <a:t>世帯</a:t>
                      </a:r>
                      <a:endParaRPr kumimoji="1" lang="ja-JP" altLang="en-US" dirty="0"/>
                    </a:p>
                  </a:txBody>
                  <a:tcPr/>
                </a:tc>
                <a:tc>
                  <a:txBody>
                    <a:bodyPr/>
                    <a:lstStyle/>
                    <a:p>
                      <a:r>
                        <a:rPr kumimoji="1" lang="en-US" altLang="ja-JP" dirty="0" smtClean="0"/>
                        <a:t>94496</a:t>
                      </a:r>
                      <a:r>
                        <a:rPr kumimoji="1" lang="ja-JP" altLang="en-US" dirty="0" smtClean="0"/>
                        <a:t>人</a:t>
                      </a:r>
                      <a:endParaRPr kumimoji="1" lang="ja-JP" altLang="en-US" dirty="0"/>
                    </a:p>
                  </a:txBody>
                  <a:tcPr/>
                </a:tc>
              </a:tr>
              <a:tr h="384699">
                <a:tc>
                  <a:txBody>
                    <a:bodyPr/>
                    <a:lstStyle/>
                    <a:p>
                      <a:r>
                        <a:rPr kumimoji="1" lang="ja-JP" altLang="en-US" dirty="0" smtClean="0"/>
                        <a:t>昭和</a:t>
                      </a:r>
                      <a:r>
                        <a:rPr kumimoji="1" lang="en-US" altLang="ja-JP" dirty="0" smtClean="0"/>
                        <a:t>41</a:t>
                      </a:r>
                      <a:r>
                        <a:rPr kumimoji="1" lang="ja-JP" altLang="en-US" dirty="0" smtClean="0"/>
                        <a:t>年</a:t>
                      </a:r>
                      <a:r>
                        <a:rPr kumimoji="1" lang="en-US" altLang="ja-JP" dirty="0" smtClean="0"/>
                        <a:t>6</a:t>
                      </a:r>
                      <a:r>
                        <a:rPr kumimoji="1" lang="ja-JP" altLang="en-US" dirty="0" smtClean="0"/>
                        <a:t>月</a:t>
                      </a:r>
                    </a:p>
                  </a:txBody>
                  <a:tcPr/>
                </a:tc>
                <a:tc>
                  <a:txBody>
                    <a:bodyPr/>
                    <a:lstStyle/>
                    <a:p>
                      <a:r>
                        <a:rPr kumimoji="1" lang="ja-JP" altLang="en-US" dirty="0" smtClean="0"/>
                        <a:t>台風</a:t>
                      </a:r>
                      <a:r>
                        <a:rPr kumimoji="1" lang="en-US" altLang="ja-JP" dirty="0" smtClean="0"/>
                        <a:t>4</a:t>
                      </a:r>
                      <a:r>
                        <a:rPr kumimoji="1" lang="ja-JP" altLang="en-US" dirty="0" smtClean="0"/>
                        <a:t>号</a:t>
                      </a:r>
                      <a:r>
                        <a:rPr kumimoji="1" lang="en-US" altLang="ja-JP" dirty="0" smtClean="0"/>
                        <a:t>【</a:t>
                      </a:r>
                      <a:r>
                        <a:rPr kumimoji="1" lang="ja-JP" altLang="en-US" dirty="0" smtClean="0"/>
                        <a:t>内水氾濫</a:t>
                      </a:r>
                      <a:r>
                        <a:rPr kumimoji="1" lang="en-US" altLang="ja-JP" dirty="0" smtClean="0"/>
                        <a:t>】</a:t>
                      </a:r>
                      <a:endParaRPr kumimoji="1" lang="ja-JP" altLang="en-US" dirty="0"/>
                    </a:p>
                  </a:txBody>
                  <a:tcPr/>
                </a:tc>
                <a:tc>
                  <a:txBody>
                    <a:bodyPr/>
                    <a:lstStyle/>
                    <a:p>
                      <a:r>
                        <a:rPr kumimoji="1" lang="en-US" altLang="ja-JP" dirty="0" smtClean="0"/>
                        <a:t>4064</a:t>
                      </a:r>
                      <a:r>
                        <a:rPr kumimoji="1" lang="ja-JP" altLang="en-US" dirty="0" smtClean="0"/>
                        <a:t>世帯</a:t>
                      </a:r>
                      <a:endParaRPr kumimoji="1" lang="ja-JP" altLang="en-US" dirty="0"/>
                    </a:p>
                  </a:txBody>
                  <a:tcPr/>
                </a:tc>
                <a:tc>
                  <a:txBody>
                    <a:bodyPr/>
                    <a:lstStyle/>
                    <a:p>
                      <a:r>
                        <a:rPr kumimoji="1" lang="en-US" altLang="ja-JP" dirty="0" smtClean="0"/>
                        <a:t>10200</a:t>
                      </a:r>
                      <a:r>
                        <a:rPr kumimoji="1" lang="ja-JP" altLang="en-US" dirty="0" smtClean="0"/>
                        <a:t>人</a:t>
                      </a:r>
                      <a:endParaRPr kumimoji="1" lang="ja-JP" altLang="en-US" dirty="0"/>
                    </a:p>
                  </a:txBody>
                  <a:tcPr/>
                </a:tc>
              </a:tr>
              <a:tr h="384699">
                <a:tc>
                  <a:txBody>
                    <a:bodyPr/>
                    <a:lstStyle/>
                    <a:p>
                      <a:r>
                        <a:rPr kumimoji="1" lang="ja-JP" altLang="en-US" dirty="0" smtClean="0"/>
                        <a:t>昭和</a:t>
                      </a:r>
                      <a:r>
                        <a:rPr kumimoji="1" lang="en-US" altLang="ja-JP" dirty="0" smtClean="0"/>
                        <a:t>46</a:t>
                      </a:r>
                      <a:r>
                        <a:rPr kumimoji="1" lang="ja-JP" altLang="en-US" dirty="0" smtClean="0"/>
                        <a:t>年</a:t>
                      </a:r>
                      <a:r>
                        <a:rPr kumimoji="1" lang="en-US" altLang="ja-JP" dirty="0" smtClean="0"/>
                        <a:t>8-9</a:t>
                      </a:r>
                      <a:r>
                        <a:rPr kumimoji="1" lang="ja-JP" altLang="en-US" dirty="0" smtClean="0"/>
                        <a:t>月</a:t>
                      </a:r>
                    </a:p>
                  </a:txBody>
                  <a:tcPr/>
                </a:tc>
                <a:tc>
                  <a:txBody>
                    <a:bodyPr/>
                    <a:lstStyle/>
                    <a:p>
                      <a:r>
                        <a:rPr kumimoji="1" lang="ja-JP" altLang="en-US" dirty="0" smtClean="0"/>
                        <a:t>台風</a:t>
                      </a:r>
                      <a:r>
                        <a:rPr kumimoji="1" lang="en-US" altLang="ja-JP" dirty="0" smtClean="0"/>
                        <a:t>23-25</a:t>
                      </a:r>
                      <a:r>
                        <a:rPr kumimoji="1" lang="ja-JP" altLang="en-US" dirty="0" smtClean="0"/>
                        <a:t>号</a:t>
                      </a:r>
                      <a:r>
                        <a:rPr kumimoji="1" lang="en-US" altLang="ja-JP" dirty="0" smtClean="0"/>
                        <a:t>【</a:t>
                      </a:r>
                      <a:r>
                        <a:rPr kumimoji="1" lang="ja-JP" altLang="en-US" dirty="0" smtClean="0"/>
                        <a:t>内水氾濫</a:t>
                      </a:r>
                      <a:r>
                        <a:rPr kumimoji="1" lang="en-US" altLang="ja-JP" dirty="0" smtClean="0"/>
                        <a:t>】</a:t>
                      </a:r>
                      <a:endParaRPr kumimoji="1" lang="ja-JP" altLang="en-US" dirty="0"/>
                    </a:p>
                  </a:txBody>
                  <a:tcPr/>
                </a:tc>
                <a:tc>
                  <a:txBody>
                    <a:bodyPr/>
                    <a:lstStyle/>
                    <a:p>
                      <a:r>
                        <a:rPr kumimoji="1" lang="en-US" altLang="ja-JP" dirty="0" smtClean="0"/>
                        <a:t>1973</a:t>
                      </a:r>
                      <a:r>
                        <a:rPr kumimoji="1" lang="ja-JP" altLang="en-US" dirty="0" smtClean="0"/>
                        <a:t>世帯</a:t>
                      </a:r>
                      <a:endParaRPr kumimoji="1" lang="ja-JP" altLang="en-US" dirty="0"/>
                    </a:p>
                  </a:txBody>
                  <a:tcPr/>
                </a:tc>
                <a:tc>
                  <a:txBody>
                    <a:bodyPr/>
                    <a:lstStyle/>
                    <a:p>
                      <a:r>
                        <a:rPr kumimoji="1" lang="ja-JP" altLang="en-US" dirty="0" smtClean="0"/>
                        <a:t>約</a:t>
                      </a:r>
                      <a:r>
                        <a:rPr kumimoji="1" lang="en-US" altLang="ja-JP" dirty="0" smtClean="0"/>
                        <a:t>8000</a:t>
                      </a:r>
                      <a:r>
                        <a:rPr kumimoji="1" lang="ja-JP" altLang="en-US" dirty="0" smtClean="0"/>
                        <a:t>人</a:t>
                      </a:r>
                      <a:endParaRPr kumimoji="1" lang="ja-JP" altLang="en-US" dirty="0"/>
                    </a:p>
                  </a:txBody>
                  <a:tcPr/>
                </a:tc>
              </a:tr>
              <a:tr h="384699">
                <a:tc>
                  <a:txBody>
                    <a:bodyPr/>
                    <a:lstStyle/>
                    <a:p>
                      <a:r>
                        <a:rPr kumimoji="1" lang="ja-JP" altLang="en-US" dirty="0" smtClean="0"/>
                        <a:t>昭和</a:t>
                      </a:r>
                      <a:r>
                        <a:rPr kumimoji="1" lang="en-US" altLang="ja-JP" dirty="0" smtClean="0"/>
                        <a:t>56</a:t>
                      </a:r>
                      <a:r>
                        <a:rPr kumimoji="1" lang="ja-JP" altLang="en-US" dirty="0" smtClean="0"/>
                        <a:t>年</a:t>
                      </a:r>
                      <a:r>
                        <a:rPr kumimoji="1" lang="en-US" altLang="ja-JP" dirty="0" smtClean="0"/>
                        <a:t>10</a:t>
                      </a:r>
                      <a:r>
                        <a:rPr kumimoji="1" lang="ja-JP" altLang="en-US" dirty="0" smtClean="0"/>
                        <a:t>月</a:t>
                      </a:r>
                    </a:p>
                  </a:txBody>
                  <a:tcPr/>
                </a:tc>
                <a:tc>
                  <a:txBody>
                    <a:bodyPr/>
                    <a:lstStyle/>
                    <a:p>
                      <a:r>
                        <a:rPr kumimoji="1" lang="ja-JP" altLang="en-US" dirty="0" smtClean="0"/>
                        <a:t>台風</a:t>
                      </a:r>
                      <a:r>
                        <a:rPr kumimoji="1" lang="en-US" altLang="ja-JP" dirty="0" smtClean="0"/>
                        <a:t>24</a:t>
                      </a:r>
                      <a:r>
                        <a:rPr kumimoji="1" lang="ja-JP" altLang="en-US" dirty="0" smtClean="0"/>
                        <a:t>号</a:t>
                      </a:r>
                      <a:r>
                        <a:rPr kumimoji="1" lang="en-US" altLang="ja-JP" dirty="0" smtClean="0"/>
                        <a:t>【</a:t>
                      </a:r>
                      <a:r>
                        <a:rPr kumimoji="1" lang="ja-JP" altLang="en-US" dirty="0" smtClean="0"/>
                        <a:t>内水氾濫</a:t>
                      </a:r>
                      <a:r>
                        <a:rPr kumimoji="1" lang="en-US" altLang="ja-JP" dirty="0" smtClean="0"/>
                        <a:t>】</a:t>
                      </a:r>
                      <a:endParaRPr kumimoji="1" lang="ja-JP" altLang="en-US" dirty="0"/>
                    </a:p>
                  </a:txBody>
                  <a:tcPr/>
                </a:tc>
                <a:tc>
                  <a:txBody>
                    <a:bodyPr/>
                    <a:lstStyle/>
                    <a:p>
                      <a:r>
                        <a:rPr kumimoji="1" lang="en-US" altLang="ja-JP" dirty="0" smtClean="0"/>
                        <a:t>10289</a:t>
                      </a:r>
                      <a:r>
                        <a:rPr kumimoji="1" lang="ja-JP" altLang="en-US" dirty="0" smtClean="0"/>
                        <a:t>世帯</a:t>
                      </a:r>
                      <a:endParaRPr kumimoji="1" lang="ja-JP" altLang="en-US" dirty="0"/>
                    </a:p>
                  </a:txBody>
                  <a:tcPr/>
                </a:tc>
                <a:tc>
                  <a:txBody>
                    <a:bodyPr/>
                    <a:lstStyle/>
                    <a:p>
                      <a:r>
                        <a:rPr kumimoji="1" lang="en-US" altLang="ja-JP" dirty="0" smtClean="0"/>
                        <a:t>31383</a:t>
                      </a:r>
                      <a:r>
                        <a:rPr kumimoji="1" lang="ja-JP" altLang="en-US" dirty="0" smtClean="0"/>
                        <a:t>人</a:t>
                      </a:r>
                      <a:endParaRPr kumimoji="1" lang="ja-JP" altLang="en-US" dirty="0"/>
                    </a:p>
                  </a:txBody>
                  <a:tcPr/>
                </a:tc>
              </a:tr>
            </a:tbl>
          </a:graphicData>
        </a:graphic>
      </p:graphicFrame>
      <p:sp>
        <p:nvSpPr>
          <p:cNvPr id="6" name="正方形/長方形 5"/>
          <p:cNvSpPr/>
          <p:nvPr/>
        </p:nvSpPr>
        <p:spPr>
          <a:xfrm>
            <a:off x="539552" y="6021288"/>
            <a:ext cx="7992888"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昭和</a:t>
            </a:r>
            <a:r>
              <a:rPr kumimoji="1" lang="en-US" altLang="ja-JP" dirty="0" smtClean="0"/>
              <a:t>33</a:t>
            </a:r>
            <a:r>
              <a:rPr kumimoji="1" lang="ja-JP" altLang="en-US" dirty="0" smtClean="0"/>
              <a:t>年以降はすべて</a:t>
            </a:r>
            <a:r>
              <a:rPr kumimoji="1" lang="en-US" altLang="ja-JP" dirty="0" smtClean="0"/>
              <a:t>【</a:t>
            </a:r>
            <a:r>
              <a:rPr kumimoji="1" lang="ja-JP" altLang="en-US" dirty="0" smtClean="0"/>
              <a:t>内水氾濫</a:t>
            </a:r>
            <a:r>
              <a:rPr kumimoji="1" lang="en-US" altLang="ja-JP" dirty="0" smtClean="0"/>
              <a:t>】</a:t>
            </a:r>
            <a:r>
              <a:rPr kumimoji="1" lang="ja-JP" altLang="en-US" dirty="0" smtClean="0"/>
              <a:t>　</a:t>
            </a:r>
            <a:endParaRPr kumimoji="1" lang="ja-JP"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922114"/>
          </a:xfrm>
        </p:spPr>
        <p:txBody>
          <a:bodyPr>
            <a:normAutofit/>
          </a:bodyPr>
          <a:lstStyle/>
          <a:p>
            <a:r>
              <a:rPr lang="ja-JP" altLang="en-US" dirty="0" smtClean="0"/>
              <a:t>「江戸川区史」では</a:t>
            </a:r>
            <a:endParaRPr kumimoji="1" lang="ja-JP" altLang="en-US" dirty="0"/>
          </a:p>
        </p:txBody>
      </p:sp>
      <p:sp>
        <p:nvSpPr>
          <p:cNvPr id="3" name="コンテンツ プレースホルダ 2"/>
          <p:cNvSpPr>
            <a:spLocks noGrp="1"/>
          </p:cNvSpPr>
          <p:nvPr>
            <p:ph idx="1"/>
          </p:nvPr>
        </p:nvSpPr>
        <p:spPr>
          <a:xfrm>
            <a:off x="457200" y="1268760"/>
            <a:ext cx="8229600" cy="4857403"/>
          </a:xfrm>
        </p:spPr>
        <p:txBody>
          <a:bodyPr>
            <a:normAutofit fontScale="25000" lnSpcReduction="20000"/>
          </a:bodyPr>
          <a:lstStyle/>
          <a:p>
            <a:pPr>
              <a:buNone/>
            </a:pPr>
            <a:r>
              <a:rPr lang="en-US" altLang="ja-JP" sz="9600" b="1" dirty="0" smtClean="0"/>
              <a:t>【</a:t>
            </a:r>
            <a:r>
              <a:rPr lang="ja-JP" altLang="en-US" sz="9600" b="1" dirty="0" smtClean="0"/>
              <a:t>カスリーン台風について</a:t>
            </a:r>
            <a:r>
              <a:rPr lang="en-US" altLang="ja-JP" sz="9600" b="1" dirty="0" smtClean="0"/>
              <a:t>】</a:t>
            </a:r>
          </a:p>
          <a:p>
            <a:pPr>
              <a:buNone/>
            </a:pPr>
            <a:endParaRPr lang="en-US" altLang="ja-JP" sz="9600" b="1" dirty="0" smtClean="0"/>
          </a:p>
          <a:p>
            <a:pPr>
              <a:buNone/>
            </a:pPr>
            <a:r>
              <a:rPr kumimoji="1" lang="ja-JP" altLang="en-US" sz="9600" b="1" dirty="0" smtClean="0"/>
              <a:t>・</a:t>
            </a:r>
            <a:r>
              <a:rPr kumimoji="1" lang="en-US" altLang="ja-JP" sz="9600" b="1" dirty="0" smtClean="0"/>
              <a:t>9</a:t>
            </a:r>
            <a:r>
              <a:rPr kumimoji="1" lang="ja-JP" altLang="en-US" sz="9600" b="1" dirty="0" smtClean="0"/>
              <a:t>月</a:t>
            </a:r>
            <a:r>
              <a:rPr kumimoji="1" lang="en-US" altLang="ja-JP" sz="9600" b="1" dirty="0" smtClean="0"/>
              <a:t>14</a:t>
            </a:r>
            <a:r>
              <a:rPr kumimoji="1" lang="ja-JP" altLang="en-US" sz="9600" b="1" dirty="0" smtClean="0"/>
              <a:t>日夜来、刻々増水を続けた利根川は</a:t>
            </a:r>
            <a:r>
              <a:rPr kumimoji="1" lang="en-US" altLang="ja-JP" sz="9600" b="1" dirty="0" smtClean="0"/>
              <a:t>16</a:t>
            </a:r>
            <a:r>
              <a:rPr kumimoji="1" lang="ja-JP" altLang="en-US" sz="9600" b="1" dirty="0" smtClean="0"/>
              <a:t>日零時</a:t>
            </a:r>
            <a:r>
              <a:rPr kumimoji="1" lang="en-US" altLang="ja-JP" sz="9600" b="1" dirty="0" smtClean="0"/>
              <a:t>20</a:t>
            </a:r>
            <a:r>
              <a:rPr kumimoji="1" lang="ja-JP" altLang="en-US" sz="9600" b="1" dirty="0" smtClean="0"/>
              <a:t>分頃</a:t>
            </a:r>
            <a:endParaRPr kumimoji="1" lang="en-US" altLang="ja-JP" sz="9600" b="1" dirty="0" smtClean="0"/>
          </a:p>
          <a:p>
            <a:pPr>
              <a:buNone/>
            </a:pPr>
            <a:r>
              <a:rPr lang="ja-JP" altLang="en-US" sz="9600" b="1" dirty="0" smtClean="0"/>
              <a:t>　</a:t>
            </a:r>
            <a:r>
              <a:rPr kumimoji="1" lang="ja-JP" altLang="en-US" sz="9600" b="1" dirty="0" smtClean="0"/>
              <a:t>栗橋付近においてその右岸堤防</a:t>
            </a:r>
            <a:r>
              <a:rPr kumimoji="1" lang="en-US" altLang="ja-JP" sz="9600" b="1" dirty="0" smtClean="0"/>
              <a:t>40</a:t>
            </a:r>
            <a:r>
              <a:rPr kumimoji="1" lang="ja-JP" altLang="en-US" sz="9600" b="1" dirty="0" smtClean="0"/>
              <a:t>メートルが決壊。</a:t>
            </a:r>
            <a:endParaRPr kumimoji="1" lang="en-US" altLang="ja-JP" sz="9600" b="1" dirty="0" smtClean="0"/>
          </a:p>
          <a:p>
            <a:pPr>
              <a:buNone/>
            </a:pPr>
            <a:r>
              <a:rPr lang="ja-JP" altLang="en-US" sz="9600" b="1" dirty="0" smtClean="0"/>
              <a:t>・</a:t>
            </a:r>
            <a:r>
              <a:rPr lang="en-US" altLang="ja-JP" sz="9600" b="1" dirty="0" smtClean="0"/>
              <a:t>19</a:t>
            </a:r>
            <a:r>
              <a:rPr lang="ja-JP" altLang="en-US" sz="9600" b="1" dirty="0" smtClean="0"/>
              <a:t>日の</a:t>
            </a:r>
            <a:r>
              <a:rPr lang="en-US" altLang="ja-JP" sz="9600" b="1" dirty="0" smtClean="0"/>
              <a:t>17</a:t>
            </a:r>
            <a:r>
              <a:rPr lang="ja-JP" altLang="en-US" sz="9600" b="1" dirty="0" smtClean="0"/>
              <a:t>時</a:t>
            </a:r>
            <a:r>
              <a:rPr lang="en-US" altLang="ja-JP" sz="9600" b="1" dirty="0" smtClean="0"/>
              <a:t>30</a:t>
            </a:r>
            <a:r>
              <a:rPr lang="ja-JP" altLang="en-US" sz="9600" b="1" dirty="0" smtClean="0"/>
              <a:t>分頃本区の小岩町（現西小岩）付近に達した。</a:t>
            </a:r>
            <a:endParaRPr lang="en-US" altLang="ja-JP" sz="9600" b="1" dirty="0" smtClean="0"/>
          </a:p>
          <a:p>
            <a:pPr>
              <a:buNone/>
            </a:pPr>
            <a:r>
              <a:rPr kumimoji="1" lang="ja-JP" altLang="en-US" sz="9600" b="1" dirty="0" smtClean="0"/>
              <a:t>・このような大水害にもかかわらず、</a:t>
            </a:r>
            <a:endParaRPr kumimoji="1" lang="en-US" altLang="ja-JP" sz="9600" b="1" dirty="0" smtClean="0"/>
          </a:p>
          <a:p>
            <a:pPr>
              <a:buNone/>
            </a:pPr>
            <a:r>
              <a:rPr kumimoji="1" lang="ja-JP" altLang="en-US" sz="9600" b="1" dirty="0" smtClean="0"/>
              <a:t>　</a:t>
            </a:r>
            <a:r>
              <a:rPr kumimoji="1" lang="ja-JP" altLang="en-US" sz="9600" b="1" u="sng" dirty="0" smtClean="0"/>
              <a:t>死者は１人に過ぎず、負傷者も１４３人ですんだ</a:t>
            </a:r>
            <a:r>
              <a:rPr kumimoji="1" lang="ja-JP" altLang="en-US" sz="9600" b="1" dirty="0" smtClean="0"/>
              <a:t>　ことは</a:t>
            </a:r>
            <a:endParaRPr kumimoji="1" lang="en-US" altLang="ja-JP" sz="9600" b="1" dirty="0" smtClean="0"/>
          </a:p>
          <a:p>
            <a:pPr>
              <a:buNone/>
            </a:pPr>
            <a:r>
              <a:rPr lang="ja-JP" altLang="en-US" sz="9600" b="1" dirty="0" smtClean="0"/>
              <a:t>　</a:t>
            </a:r>
            <a:r>
              <a:rPr kumimoji="1" lang="ja-JP" altLang="en-US" sz="9600" b="1" dirty="0" smtClean="0"/>
              <a:t>不幸中の幸いといえよう。</a:t>
            </a:r>
            <a:endParaRPr kumimoji="1" lang="en-US" altLang="ja-JP" sz="9600" b="1" dirty="0" smtClean="0"/>
          </a:p>
          <a:p>
            <a:pPr>
              <a:buNone/>
            </a:pPr>
            <a:r>
              <a:rPr lang="ja-JP" altLang="en-US" sz="9600" b="1" dirty="0" smtClean="0"/>
              <a:t>・</a:t>
            </a:r>
            <a:r>
              <a:rPr lang="ja-JP" altLang="en-US" sz="9600" b="1" u="sng" dirty="0" smtClean="0"/>
              <a:t>浸水速度が緩慢であった</a:t>
            </a:r>
            <a:r>
              <a:rPr lang="ja-JP" altLang="en-US" sz="9600" b="1" dirty="0" smtClean="0"/>
              <a:t>　ほか、関係当局の避難誘導並びに災害発生後の救出作業が比較的順調に行われた結果であろう。　　　　　</a:t>
            </a:r>
            <a:r>
              <a:rPr lang="ja-JP" altLang="en-US" sz="4500" b="1" dirty="0" smtClean="0"/>
              <a:t>　　　　　</a:t>
            </a:r>
            <a:r>
              <a:rPr lang="ja-JP" altLang="en-US" dirty="0" smtClean="0"/>
              <a:t>　　　　　　　　　　　　　</a:t>
            </a:r>
            <a:endParaRPr lang="en-US" altLang="ja-JP" dirty="0" smtClean="0"/>
          </a:p>
          <a:p>
            <a:pPr>
              <a:buNone/>
            </a:pPr>
            <a:r>
              <a:rPr lang="ja-JP" altLang="en-US" sz="6200" dirty="0" smtClean="0"/>
              <a:t>　　　　　　　　　　　　　　　　　　　　　</a:t>
            </a:r>
            <a:r>
              <a:rPr lang="ja-JP" altLang="en-US" sz="6200" b="1" dirty="0" smtClean="0"/>
              <a:t>　（「江戸川区史」第三巻</a:t>
            </a:r>
            <a:r>
              <a:rPr lang="en-US" altLang="ja-JP" sz="6200" b="1" dirty="0" smtClean="0"/>
              <a:t>P1002</a:t>
            </a:r>
            <a:r>
              <a:rPr lang="ja-JP" altLang="en-US" sz="6200" b="1" dirty="0" smtClean="0"/>
              <a:t>～</a:t>
            </a:r>
            <a:r>
              <a:rPr lang="en-US" altLang="ja-JP" sz="6200" b="1" dirty="0" smtClean="0"/>
              <a:t>1012</a:t>
            </a:r>
            <a:r>
              <a:rPr lang="ja-JP" altLang="en-US" sz="6200" b="1" dirty="0" smtClean="0"/>
              <a:t>より。</a:t>
            </a:r>
            <a:r>
              <a:rPr lang="en-US" altLang="ja-JP" sz="6200" b="1" dirty="0" smtClean="0"/>
              <a:t>1976</a:t>
            </a:r>
            <a:r>
              <a:rPr lang="ja-JP" altLang="en-US" sz="6200" b="1" dirty="0" smtClean="0"/>
              <a:t>年編纂）</a:t>
            </a:r>
            <a:r>
              <a:rPr kumimoji="1" lang="ja-JP" altLang="en-US" dirty="0" smtClean="0"/>
              <a:t>　　　　　　　　　　　　　　　　</a:t>
            </a:r>
            <a:endParaRPr lang="en-US" altLang="ja-JP" dirty="0" smtClean="0"/>
          </a:p>
          <a:p>
            <a:pPr>
              <a:buNone/>
            </a:pPr>
            <a:endParaRPr kumimoji="1" lang="en-US" altLang="ja-JP" dirty="0" smtClean="0"/>
          </a:p>
          <a:p>
            <a:pPr>
              <a:buNone/>
            </a:pPr>
            <a:endParaRPr kumimoji="1" lang="en-US" altLang="ja-JP" sz="5900" dirty="0" smtClean="0"/>
          </a:p>
          <a:p>
            <a:pPr>
              <a:buNone/>
            </a:pPr>
            <a:r>
              <a:rPr lang="ja-JP" altLang="en-US" sz="7200" dirty="0" smtClean="0"/>
              <a:t>＊</a:t>
            </a:r>
            <a:r>
              <a:rPr kumimoji="1" lang="ja-JP" altLang="en-US" sz="7200" b="1" dirty="0" smtClean="0"/>
              <a:t>区</a:t>
            </a:r>
            <a:r>
              <a:rPr kumimoji="1" lang="en-US" altLang="ja-JP" sz="7200" b="1" dirty="0" smtClean="0"/>
              <a:t>HP</a:t>
            </a:r>
            <a:r>
              <a:rPr kumimoji="1" lang="ja-JP" altLang="en-US" sz="7200" b="1" dirty="0" smtClean="0"/>
              <a:t>　</a:t>
            </a:r>
            <a:r>
              <a:rPr lang="ja-JP" altLang="en-US" sz="7200" b="1" dirty="0" smtClean="0"/>
              <a:t>⇒「表のとおり、数多くの水害を受けています。特にカスリーン台風による洪水では、利根川の決壊により、流域の多くが浸水し、多くの人命・財産を失った歴史があります」（現在掲載中）</a:t>
            </a:r>
            <a:endParaRPr kumimoji="1" lang="ja-JP" altLang="en-US" sz="7200"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kumimoji="1" lang="ja-JP" altLang="en-US" sz="3600" dirty="0" smtClean="0"/>
              <a:t>「まちづくり費用」も国費で</a:t>
            </a:r>
            <a:r>
              <a:rPr kumimoji="1" lang="en-US" altLang="ja-JP" sz="3600" dirty="0" smtClean="0"/>
              <a:t/>
            </a:r>
            <a:br>
              <a:rPr kumimoji="1" lang="en-US" altLang="ja-JP" sz="3600" dirty="0" smtClean="0"/>
            </a:br>
            <a:r>
              <a:rPr kumimoji="1" lang="ja-JP" altLang="en-US" sz="3600" dirty="0" smtClean="0"/>
              <a:t>～自治体のうまみ～</a:t>
            </a:r>
            <a:endParaRPr kumimoji="1" lang="ja-JP" altLang="en-US" sz="3600" dirty="0"/>
          </a:p>
        </p:txBody>
      </p:sp>
      <p:sp>
        <p:nvSpPr>
          <p:cNvPr id="5" name="コンテンツ プレースホルダ 4"/>
          <p:cNvSpPr>
            <a:spLocks noGrp="1"/>
          </p:cNvSpPr>
          <p:nvPr>
            <p:ph idx="1"/>
          </p:nvPr>
        </p:nvSpPr>
        <p:spPr/>
        <p:txBody>
          <a:bodyPr>
            <a:normAutofit fontScale="25000" lnSpcReduction="20000"/>
          </a:bodyPr>
          <a:lstStyle/>
          <a:p>
            <a:pPr>
              <a:buNone/>
            </a:pPr>
            <a:r>
              <a:rPr lang="en-US" altLang="ja-JP" sz="8000" b="1" dirty="0" smtClean="0"/>
              <a:t>【</a:t>
            </a:r>
            <a:r>
              <a:rPr lang="ja-JP" altLang="en-US" sz="8000" b="1" dirty="0" smtClean="0"/>
              <a:t>江戸川区平井７丁目</a:t>
            </a:r>
            <a:r>
              <a:rPr lang="en-US" altLang="ja-JP" sz="8000" b="1" dirty="0" smtClean="0"/>
              <a:t>】</a:t>
            </a:r>
            <a:r>
              <a:rPr lang="ja-JP" altLang="en-US" sz="8000" b="1" dirty="0" smtClean="0"/>
              <a:t>総事業費</a:t>
            </a:r>
            <a:r>
              <a:rPr lang="en-US" altLang="ja-JP" sz="8000" b="1" dirty="0" smtClean="0"/>
              <a:t>83</a:t>
            </a:r>
            <a:r>
              <a:rPr lang="ja-JP" altLang="en-US" sz="8000" b="1" dirty="0" smtClean="0"/>
              <a:t>億円の事例</a:t>
            </a:r>
            <a:endParaRPr lang="en-US" altLang="ja-JP" sz="8000" b="1" dirty="0" smtClean="0"/>
          </a:p>
          <a:p>
            <a:pPr>
              <a:buNone/>
            </a:pPr>
            <a:r>
              <a:rPr lang="ja-JP" altLang="en-US" sz="8000" b="1" dirty="0" smtClean="0"/>
              <a:t>　　平成</a:t>
            </a:r>
            <a:r>
              <a:rPr lang="en-US" altLang="ja-JP" sz="8000" b="1" dirty="0" smtClean="0"/>
              <a:t>16</a:t>
            </a:r>
            <a:r>
              <a:rPr lang="ja-JP" altLang="en-US" sz="8000" b="1" dirty="0" smtClean="0"/>
              <a:t>年完成　</a:t>
            </a:r>
            <a:endParaRPr lang="en-US" altLang="ja-JP" sz="8000" b="1" dirty="0" smtClean="0"/>
          </a:p>
          <a:p>
            <a:pPr>
              <a:buNone/>
            </a:pPr>
            <a:r>
              <a:rPr lang="ja-JP" altLang="en-US" sz="8000" b="1" dirty="0" smtClean="0"/>
              <a:t>　　　（延長</a:t>
            </a:r>
            <a:r>
              <a:rPr lang="en-US" altLang="ja-JP" sz="8000" b="1" dirty="0" smtClean="0"/>
              <a:t>150m </a:t>
            </a:r>
            <a:r>
              <a:rPr lang="ja-JP" altLang="en-US" sz="8000" b="1" dirty="0" smtClean="0"/>
              <a:t>　面積</a:t>
            </a:r>
            <a:r>
              <a:rPr lang="en-US" altLang="ja-JP" sz="8000" b="1" dirty="0" smtClean="0"/>
              <a:t>1.2ha </a:t>
            </a:r>
            <a:r>
              <a:rPr lang="ja-JP" altLang="en-US" sz="8000" b="1" dirty="0" smtClean="0"/>
              <a:t>　権利者</a:t>
            </a:r>
            <a:r>
              <a:rPr lang="en-US" altLang="ja-JP" sz="8000" b="1" dirty="0" smtClean="0"/>
              <a:t>74</a:t>
            </a:r>
            <a:r>
              <a:rPr lang="ja-JP" altLang="en-US" sz="8000" b="1" dirty="0" smtClean="0"/>
              <a:t>名　住民数</a:t>
            </a:r>
            <a:r>
              <a:rPr lang="en-US" altLang="ja-JP" sz="8000" b="1" dirty="0" smtClean="0"/>
              <a:t>220</a:t>
            </a:r>
            <a:r>
              <a:rPr lang="ja-JP" altLang="en-US" sz="8000" b="1" dirty="0" smtClean="0"/>
              <a:t>名　建物数</a:t>
            </a:r>
            <a:r>
              <a:rPr lang="en-US" altLang="ja-JP" sz="8000" b="1" dirty="0" smtClean="0"/>
              <a:t>73</a:t>
            </a:r>
            <a:r>
              <a:rPr lang="ja-JP" altLang="en-US" sz="8000" b="1" dirty="0" smtClean="0"/>
              <a:t>棟）</a:t>
            </a:r>
            <a:r>
              <a:rPr lang="en-US" altLang="ja-JP" sz="8000" b="1" dirty="0" smtClean="0"/>
              <a:t> </a:t>
            </a:r>
          </a:p>
          <a:p>
            <a:pPr>
              <a:buNone/>
            </a:pPr>
            <a:endParaRPr lang="en-US" altLang="ja-JP" sz="8000" b="1" dirty="0" smtClean="0"/>
          </a:p>
          <a:p>
            <a:pPr>
              <a:buNone/>
            </a:pPr>
            <a:r>
              <a:rPr lang="ja-JP" altLang="en-US" sz="8000" b="1" dirty="0" smtClean="0"/>
              <a:t>　■</a:t>
            </a:r>
            <a:r>
              <a:rPr lang="ja-JP" altLang="ja-JP" sz="8000" b="1" dirty="0" smtClean="0"/>
              <a:t>スーパー堤防事業費</a:t>
            </a:r>
            <a:r>
              <a:rPr lang="ja-JP" altLang="en-US" sz="8000" b="1" dirty="0" smtClean="0"/>
              <a:t>　　　　　　　　　</a:t>
            </a:r>
            <a:r>
              <a:rPr lang="en-US" altLang="ja-JP" sz="8000" b="1" dirty="0" smtClean="0"/>
              <a:t>47</a:t>
            </a:r>
            <a:r>
              <a:rPr lang="ja-JP" altLang="en-US" sz="8000" b="1" dirty="0" smtClean="0"/>
              <a:t>億円（全額国費）</a:t>
            </a:r>
            <a:endParaRPr lang="en-US" altLang="ja-JP" sz="8000" b="1" dirty="0" smtClean="0"/>
          </a:p>
          <a:p>
            <a:pPr>
              <a:buNone/>
            </a:pPr>
            <a:r>
              <a:rPr lang="ja-JP" altLang="en-US" sz="8000" b="1" dirty="0" smtClean="0"/>
              <a:t>　■土地区画整理事業費　　　　　　　　　</a:t>
            </a:r>
            <a:r>
              <a:rPr lang="en-US" altLang="ja-JP" sz="8000" b="1" dirty="0" smtClean="0"/>
              <a:t>36</a:t>
            </a:r>
            <a:r>
              <a:rPr lang="ja-JP" altLang="en-US" sz="8000" b="1" dirty="0" smtClean="0"/>
              <a:t>億円</a:t>
            </a:r>
            <a:endParaRPr lang="en-US" altLang="ja-JP" sz="8000" b="1" dirty="0" smtClean="0"/>
          </a:p>
          <a:p>
            <a:pPr>
              <a:buNone/>
            </a:pPr>
            <a:r>
              <a:rPr lang="ja-JP" altLang="en-US" sz="8000" b="1" dirty="0" smtClean="0"/>
              <a:t>　　　（内訳） 国庫補助金　　　　　　　　 　</a:t>
            </a:r>
            <a:r>
              <a:rPr lang="en-US" altLang="ja-JP" sz="8000" b="1" dirty="0" smtClean="0"/>
              <a:t>7900</a:t>
            </a:r>
            <a:r>
              <a:rPr lang="ja-JP" altLang="en-US" sz="8000" b="1" dirty="0" smtClean="0"/>
              <a:t>万円</a:t>
            </a:r>
            <a:endParaRPr lang="en-US" altLang="ja-JP" sz="8000" b="1" dirty="0" smtClean="0"/>
          </a:p>
          <a:p>
            <a:pPr>
              <a:buNone/>
            </a:pPr>
            <a:r>
              <a:rPr lang="ja-JP" altLang="en-US" sz="8000" b="1" dirty="0" smtClean="0"/>
              <a:t>　　　　　　　　国庫負担金　　　　　　　　　 </a:t>
            </a:r>
            <a:r>
              <a:rPr lang="en-US" altLang="ja-JP" sz="8000" b="1" dirty="0" smtClean="0"/>
              <a:t>31</a:t>
            </a:r>
            <a:r>
              <a:rPr lang="ja-JP" altLang="en-US" sz="8000" b="1" dirty="0" smtClean="0"/>
              <a:t>億</a:t>
            </a:r>
            <a:r>
              <a:rPr lang="en-US" altLang="ja-JP" sz="8000" b="1" dirty="0" smtClean="0"/>
              <a:t>1722</a:t>
            </a:r>
            <a:r>
              <a:rPr lang="ja-JP" altLang="en-US" sz="8000" b="1" dirty="0" smtClean="0"/>
              <a:t>億円</a:t>
            </a:r>
            <a:endParaRPr lang="en-US" altLang="ja-JP" sz="8000" b="1" dirty="0" smtClean="0"/>
          </a:p>
          <a:p>
            <a:pPr>
              <a:buNone/>
            </a:pPr>
            <a:r>
              <a:rPr lang="ja-JP" altLang="en-US" sz="8000" b="1" dirty="0" smtClean="0"/>
              <a:t>　　　　　　　　東京都都市計画交付金  　</a:t>
            </a:r>
            <a:r>
              <a:rPr lang="en-US" altLang="ja-JP" sz="8000" b="1" dirty="0" smtClean="0"/>
              <a:t>7200</a:t>
            </a:r>
            <a:r>
              <a:rPr lang="ja-JP" altLang="en-US" sz="8000" b="1" dirty="0" smtClean="0"/>
              <a:t>万円</a:t>
            </a:r>
            <a:endParaRPr lang="en-US" altLang="ja-JP" sz="8000" b="1" dirty="0" smtClean="0"/>
          </a:p>
          <a:p>
            <a:pPr>
              <a:buNone/>
            </a:pPr>
            <a:r>
              <a:rPr lang="en-US" altLang="ja-JP" sz="8000" b="1" dirty="0" smtClean="0"/>
              <a:t>                        </a:t>
            </a:r>
            <a:r>
              <a:rPr lang="ja-JP" altLang="en-US" sz="8000" b="1" dirty="0" smtClean="0"/>
              <a:t>江戸川区　　　　　　　　　　　</a:t>
            </a:r>
            <a:r>
              <a:rPr lang="en-US" altLang="ja-JP" sz="8000" b="1" dirty="0" smtClean="0"/>
              <a:t>3</a:t>
            </a:r>
            <a:r>
              <a:rPr lang="ja-JP" altLang="en-US" sz="8000" b="1" dirty="0" smtClean="0"/>
              <a:t>億円</a:t>
            </a:r>
            <a:endParaRPr lang="en-US" altLang="ja-JP" sz="8000" b="1" dirty="0" smtClean="0"/>
          </a:p>
          <a:p>
            <a:pPr>
              <a:buNone/>
            </a:pPr>
            <a:r>
              <a:rPr lang="ja-JP" altLang="en-US" sz="8000" b="1" dirty="0" smtClean="0"/>
              <a:t>　　　　　　　　　　（財政調整交付金</a:t>
            </a:r>
            <a:r>
              <a:rPr lang="en-US" altLang="ja-JP" sz="8000" b="1" dirty="0" smtClean="0"/>
              <a:t>1</a:t>
            </a:r>
            <a:r>
              <a:rPr lang="ja-JP" altLang="en-US" sz="8000" b="1" dirty="0" smtClean="0"/>
              <a:t>億</a:t>
            </a:r>
            <a:r>
              <a:rPr lang="en-US" altLang="ja-JP" sz="8000" b="1" dirty="0" smtClean="0"/>
              <a:t>6210</a:t>
            </a:r>
            <a:r>
              <a:rPr lang="ja-JP" altLang="en-US" sz="8000" b="1" dirty="0" smtClean="0"/>
              <a:t>万円・一般財源</a:t>
            </a:r>
            <a:r>
              <a:rPr lang="en-US" altLang="ja-JP" sz="8000" b="1" dirty="0" smtClean="0"/>
              <a:t>1</a:t>
            </a:r>
            <a:r>
              <a:rPr lang="ja-JP" altLang="en-US" sz="8000" b="1" dirty="0" smtClean="0"/>
              <a:t>億</a:t>
            </a:r>
            <a:r>
              <a:rPr lang="en-US" altLang="ja-JP" sz="8000" b="1" dirty="0" smtClean="0"/>
              <a:t>3900</a:t>
            </a:r>
            <a:r>
              <a:rPr lang="ja-JP" altLang="en-US" sz="8000" b="1" dirty="0" smtClean="0"/>
              <a:t>　万円）</a:t>
            </a:r>
            <a:endParaRPr lang="en-US" altLang="ja-JP" sz="8000" b="1" dirty="0" smtClean="0"/>
          </a:p>
          <a:p>
            <a:pPr>
              <a:buNone/>
            </a:pPr>
            <a:endParaRPr lang="en-US" altLang="ja-JP" sz="8000" b="1" dirty="0" smtClean="0"/>
          </a:p>
          <a:p>
            <a:pPr>
              <a:buNone/>
            </a:pPr>
            <a:r>
              <a:rPr lang="ja-JP" altLang="en-US" sz="8000" b="1" dirty="0" smtClean="0"/>
              <a:t>　　　　　　　　　江戸川区　「区のお金を使わずにまちづくりができる」</a:t>
            </a:r>
            <a:endParaRPr lang="en-US" altLang="ja-JP" sz="8000" b="1" dirty="0" smtClean="0"/>
          </a:p>
          <a:p>
            <a:pPr>
              <a:buNone/>
            </a:pPr>
            <a:endParaRPr lang="en-US" altLang="ja-JP" sz="8000" dirty="0" smtClean="0"/>
          </a:p>
          <a:p>
            <a:pPr>
              <a:buNone/>
            </a:pPr>
            <a:r>
              <a:rPr lang="ja-JP" altLang="en-US" sz="8000" dirty="0" smtClean="0"/>
              <a:t>　　</a:t>
            </a:r>
            <a:endParaRPr lang="ja-JP" altLang="ja-JP" sz="8000" dirty="0" smtClean="0"/>
          </a:p>
          <a:p>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高規格（スーパー）堤防</a:t>
            </a:r>
            <a:endParaRPr kumimoji="1" lang="ja-JP" altLang="en-US" dirty="0"/>
          </a:p>
        </p:txBody>
      </p:sp>
      <p:sp>
        <p:nvSpPr>
          <p:cNvPr id="4" name="正方形/長方形 3"/>
          <p:cNvSpPr/>
          <p:nvPr/>
        </p:nvSpPr>
        <p:spPr>
          <a:xfrm>
            <a:off x="1259632" y="1628800"/>
            <a:ext cx="6048672"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コンテンツ プレースホルダ 2"/>
          <p:cNvSpPr>
            <a:spLocks noGrp="1"/>
          </p:cNvSpPr>
          <p:nvPr>
            <p:ph idx="1"/>
          </p:nvPr>
        </p:nvSpPr>
        <p:spPr/>
        <p:txBody>
          <a:bodyPr>
            <a:normAutofit fontScale="25000" lnSpcReduction="20000"/>
          </a:bodyPr>
          <a:lstStyle/>
          <a:p>
            <a:pPr>
              <a:buNone/>
            </a:pPr>
            <a:r>
              <a:rPr lang="ja-JP" altLang="en-US" dirty="0" smtClean="0"/>
              <a:t>　　　　　　　　　　                       　　</a:t>
            </a:r>
            <a:r>
              <a:rPr lang="en-US" altLang="ja-JP" sz="9600" b="1" dirty="0" smtClean="0"/>
              <a:t>200</a:t>
            </a:r>
            <a:r>
              <a:rPr lang="ja-JP" altLang="en-US" sz="9600" b="1" dirty="0" smtClean="0"/>
              <a:t>年に一度の超過洪水にも耐えうる、</a:t>
            </a:r>
            <a:endParaRPr lang="en-US" altLang="ja-JP" sz="9600" b="1" dirty="0" smtClean="0"/>
          </a:p>
          <a:p>
            <a:pPr>
              <a:buNone/>
            </a:pPr>
            <a:r>
              <a:rPr lang="ja-JP" altLang="en-US" sz="9600" b="1" dirty="0" smtClean="0"/>
              <a:t>　　　　　　　　　越流しても破堤しない堤防</a:t>
            </a:r>
            <a:endParaRPr lang="en-US" altLang="ja-JP" sz="9600" b="1" dirty="0" smtClean="0"/>
          </a:p>
          <a:p>
            <a:pPr>
              <a:buNone/>
            </a:pPr>
            <a:endParaRPr lang="en-US" altLang="ja-JP" sz="5000" dirty="0" smtClean="0"/>
          </a:p>
          <a:p>
            <a:pPr>
              <a:buNone/>
            </a:pPr>
            <a:endParaRPr lang="en-US" altLang="ja-JP" sz="5000" dirty="0"/>
          </a:p>
          <a:p>
            <a:pPr>
              <a:buNone/>
            </a:pPr>
            <a:r>
              <a:rPr lang="ja-JP" altLang="en-US" sz="5000" dirty="0" smtClean="0"/>
              <a:t>　　　　　　　　　 </a:t>
            </a:r>
            <a:r>
              <a:rPr lang="ja-JP" altLang="en-US" sz="8000" dirty="0" smtClean="0"/>
              <a:t>●創設　　</a:t>
            </a:r>
            <a:r>
              <a:rPr lang="en-US" altLang="ja-JP" sz="8000" dirty="0" smtClean="0"/>
              <a:t>1987</a:t>
            </a:r>
            <a:r>
              <a:rPr lang="ja-JP" altLang="en-US" sz="8000" dirty="0" smtClean="0"/>
              <a:t>年　＊バブル期</a:t>
            </a:r>
            <a:endParaRPr lang="en-US" altLang="ja-JP" sz="8000" dirty="0" smtClean="0"/>
          </a:p>
          <a:p>
            <a:pPr>
              <a:buNone/>
            </a:pPr>
            <a:r>
              <a:rPr lang="ja-JP" altLang="en-US" sz="8000" dirty="0" smtClean="0"/>
              <a:t>　　　　　　●対象　　人口・資産の集中する５水系６河川　全川</a:t>
            </a:r>
            <a:r>
              <a:rPr lang="en-US" altLang="ja-JP" sz="8000" dirty="0" smtClean="0"/>
              <a:t>872.64km</a:t>
            </a:r>
          </a:p>
          <a:p>
            <a:pPr>
              <a:buNone/>
            </a:pPr>
            <a:r>
              <a:rPr lang="ja-JP" altLang="en-US" sz="8000" dirty="0"/>
              <a:t>　</a:t>
            </a:r>
            <a:r>
              <a:rPr lang="ja-JP" altLang="en-US" sz="8000" dirty="0" smtClean="0"/>
              <a:t>　　　　　　　　　　　　　　首都圏（江戸川・荒川・多摩川）</a:t>
            </a:r>
            <a:endParaRPr lang="en-US" altLang="ja-JP" sz="8000" dirty="0" smtClean="0"/>
          </a:p>
          <a:p>
            <a:pPr>
              <a:buNone/>
            </a:pPr>
            <a:r>
              <a:rPr lang="ja-JP" altLang="en-US" sz="8000" dirty="0"/>
              <a:t>　</a:t>
            </a:r>
            <a:r>
              <a:rPr lang="ja-JP" altLang="en-US" sz="8000" dirty="0" smtClean="0"/>
              <a:t>　　　　　　　　　　　　　　大阪圏（淀川・大和川）</a:t>
            </a:r>
            <a:endParaRPr lang="en-US" altLang="ja-JP" sz="8000" dirty="0" smtClean="0"/>
          </a:p>
          <a:p>
            <a:pPr>
              <a:buNone/>
            </a:pPr>
            <a:r>
              <a:rPr lang="ja-JP" altLang="en-US" sz="8000" dirty="0"/>
              <a:t>　</a:t>
            </a:r>
            <a:r>
              <a:rPr lang="ja-JP" altLang="en-US" sz="8000" dirty="0" smtClean="0"/>
              <a:t>　　　　　●工法　　堤防高の</a:t>
            </a:r>
            <a:r>
              <a:rPr lang="en-US" altLang="ja-JP" sz="8000" dirty="0" smtClean="0"/>
              <a:t>30</a:t>
            </a:r>
            <a:r>
              <a:rPr lang="ja-JP" altLang="en-US" sz="8000" dirty="0" smtClean="0"/>
              <a:t>倍の幅で、まち側に向けて盛り土をする</a:t>
            </a:r>
            <a:endParaRPr lang="en-US" altLang="ja-JP" sz="8000" dirty="0" smtClean="0"/>
          </a:p>
          <a:p>
            <a:pPr>
              <a:buNone/>
            </a:pPr>
            <a:r>
              <a:rPr lang="ja-JP" altLang="en-US" sz="8000" dirty="0"/>
              <a:t>　</a:t>
            </a:r>
            <a:r>
              <a:rPr lang="ja-JP" altLang="en-US" sz="8000" dirty="0" smtClean="0"/>
              <a:t>　　　　　●特徴　　自治体などのまちづくり事業と一体化して行う</a:t>
            </a:r>
            <a:endParaRPr lang="en-US" altLang="ja-JP" sz="8000" dirty="0" smtClean="0"/>
          </a:p>
          <a:p>
            <a:pPr>
              <a:buNone/>
            </a:pPr>
            <a:r>
              <a:rPr lang="ja-JP" altLang="en-US" sz="8000" dirty="0" smtClean="0"/>
              <a:t>　　　　　　●完成までには、</a:t>
            </a:r>
            <a:r>
              <a:rPr lang="en-US" altLang="ja-JP" sz="8000" dirty="0" smtClean="0"/>
              <a:t>400</a:t>
            </a:r>
            <a:r>
              <a:rPr lang="ja-JP" altLang="en-US" sz="8000" dirty="0" smtClean="0"/>
              <a:t>年、</a:t>
            </a:r>
            <a:r>
              <a:rPr lang="en-US" altLang="ja-JP" sz="8000" dirty="0" smtClean="0"/>
              <a:t>12</a:t>
            </a:r>
            <a:r>
              <a:rPr lang="ja-JP" altLang="en-US" sz="8000" dirty="0" smtClean="0"/>
              <a:t>兆円かかると言われてきた</a:t>
            </a:r>
            <a:endParaRPr lang="en-US" altLang="ja-JP" sz="8000" dirty="0" smtClean="0"/>
          </a:p>
          <a:p>
            <a:pPr>
              <a:buNone/>
            </a:pPr>
            <a:r>
              <a:rPr lang="ja-JP" altLang="en-US" sz="8000" dirty="0" smtClean="0"/>
              <a:t>　　　　　　　　</a:t>
            </a:r>
            <a:endParaRPr lang="en-US" altLang="ja-JP" sz="8000" dirty="0" smtClean="0"/>
          </a:p>
          <a:p>
            <a:pPr>
              <a:buNone/>
            </a:pPr>
            <a:r>
              <a:rPr lang="ja-JP" altLang="en-US" sz="8000" dirty="0"/>
              <a:t>　</a:t>
            </a:r>
            <a:r>
              <a:rPr lang="ja-JP" altLang="en-US" sz="8000" dirty="0" smtClean="0"/>
              <a:t>　　　　　　　　　　</a:t>
            </a:r>
            <a:endParaRPr lang="en-US" altLang="ja-JP" sz="8000" dirty="0" smtClean="0"/>
          </a:p>
          <a:p>
            <a:pPr>
              <a:buNone/>
            </a:pPr>
            <a:r>
              <a:rPr lang="ja-JP" altLang="en-US" sz="8000" dirty="0"/>
              <a:t>　</a:t>
            </a:r>
            <a:r>
              <a:rPr lang="ja-JP" altLang="en-US" sz="8000" dirty="0" smtClean="0"/>
              <a:t>　　　　　　</a:t>
            </a:r>
            <a:r>
              <a:rPr lang="en-US" altLang="ja-JP" sz="8000" b="1" dirty="0" smtClean="0"/>
              <a:t>2013</a:t>
            </a:r>
            <a:r>
              <a:rPr lang="ja-JP" altLang="en-US" sz="8000" b="1" dirty="0" smtClean="0"/>
              <a:t>年「利根川水系利根川・江戸川河川整備計画原案」</a:t>
            </a:r>
            <a:endParaRPr lang="en-US" altLang="ja-JP" sz="8000" b="1" dirty="0" smtClean="0"/>
          </a:p>
          <a:p>
            <a:pPr>
              <a:buNone/>
            </a:pPr>
            <a:r>
              <a:rPr lang="ja-JP" altLang="en-US" sz="8000" b="1" dirty="0"/>
              <a:t>　</a:t>
            </a:r>
            <a:r>
              <a:rPr lang="ja-JP" altLang="en-US" sz="8000" b="1" dirty="0" smtClean="0"/>
              <a:t>　　　　　　　　　　　　　　　　　</a:t>
            </a:r>
            <a:r>
              <a:rPr lang="ja-JP" altLang="en-US" sz="8000" dirty="0" smtClean="0"/>
              <a:t>に盛り込まれる　</a:t>
            </a:r>
            <a:endParaRPr lang="en-US" altLang="ja-JP" sz="8000" dirty="0" smtClean="0"/>
          </a:p>
          <a:p>
            <a:pPr>
              <a:buNone/>
            </a:pPr>
            <a:r>
              <a:rPr lang="ja-JP" altLang="en-US" dirty="0"/>
              <a:t>　</a:t>
            </a:r>
            <a:r>
              <a:rPr lang="ja-JP" altLang="en-US" dirty="0" smtClean="0"/>
              <a:t>　　　　　　　　　　　</a:t>
            </a:r>
            <a:endParaRPr lang="en-US" altLang="ja-JP" dirty="0" smtClean="0"/>
          </a:p>
          <a:p>
            <a:pPr>
              <a:buNone/>
            </a:pPr>
            <a:r>
              <a:rPr lang="ja-JP" altLang="en-US" dirty="0" smtClean="0"/>
              <a:t>　　　</a:t>
            </a:r>
            <a:endParaRPr kumimoji="1" lang="en-US" altLang="ja-JP" dirty="0"/>
          </a:p>
          <a:p>
            <a:pPr>
              <a:buNone/>
            </a:pPr>
            <a:endParaRPr kumimoji="1" lang="ja-JP"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高規格堤防事業の問題点</a:t>
            </a:r>
            <a:r>
              <a:rPr kumimoji="1" lang="en-US" altLang="ja-JP" dirty="0" smtClean="0"/>
              <a:t/>
            </a:r>
            <a:br>
              <a:rPr kumimoji="1" lang="en-US" altLang="ja-JP" dirty="0" smtClean="0"/>
            </a:br>
            <a:r>
              <a:rPr lang="ja-JP" altLang="en-US" dirty="0" smtClean="0"/>
              <a:t>～生活者の視点から～</a:t>
            </a:r>
            <a:endParaRPr kumimoji="1" lang="ja-JP" altLang="en-US" dirty="0"/>
          </a:p>
        </p:txBody>
      </p:sp>
      <p:sp>
        <p:nvSpPr>
          <p:cNvPr id="3" name="コンテンツ プレースホルダ 2"/>
          <p:cNvSpPr>
            <a:spLocks noGrp="1"/>
          </p:cNvSpPr>
          <p:nvPr>
            <p:ph idx="1"/>
          </p:nvPr>
        </p:nvSpPr>
        <p:spPr/>
        <p:txBody>
          <a:bodyPr>
            <a:normAutofit fontScale="70000" lnSpcReduction="20000"/>
          </a:bodyPr>
          <a:lstStyle/>
          <a:p>
            <a:pPr>
              <a:buNone/>
            </a:pPr>
            <a:r>
              <a:rPr kumimoji="1" lang="ja-JP" altLang="en-US" sz="4500" b="1" dirty="0" smtClean="0"/>
              <a:t>■住民の負担が過大～生活権・財産権の侵害</a:t>
            </a:r>
            <a:endParaRPr kumimoji="1" lang="en-US" altLang="ja-JP" sz="4500" b="1" dirty="0" smtClean="0"/>
          </a:p>
          <a:p>
            <a:pPr>
              <a:buNone/>
            </a:pPr>
            <a:r>
              <a:rPr lang="ja-JP" altLang="en-US" sz="3800" b="1" dirty="0" smtClean="0"/>
              <a:t>　　</a:t>
            </a:r>
            <a:r>
              <a:rPr lang="ja-JP" altLang="en-US" sz="3800" dirty="0" smtClean="0"/>
              <a:t>・住民の合意形成が困難</a:t>
            </a:r>
            <a:endParaRPr lang="en-US" altLang="ja-JP" sz="3800" dirty="0" smtClean="0"/>
          </a:p>
          <a:p>
            <a:pPr>
              <a:buNone/>
            </a:pPr>
            <a:r>
              <a:rPr lang="ja-JP" altLang="en-US" sz="3800" dirty="0" smtClean="0"/>
              <a:t>　　・事業の進捗が見込めず、生活が不安定</a:t>
            </a:r>
            <a:endParaRPr lang="en-US" altLang="ja-JP" sz="3800" dirty="0" smtClean="0"/>
          </a:p>
          <a:p>
            <a:pPr>
              <a:buNone/>
            </a:pPr>
            <a:r>
              <a:rPr lang="ja-JP" altLang="en-US" sz="3800" dirty="0" smtClean="0"/>
              <a:t>　　・生まれ育ち、住み慣れた愛着ある</a:t>
            </a:r>
            <a:endParaRPr lang="en-US" altLang="ja-JP" sz="3800" dirty="0" smtClean="0"/>
          </a:p>
          <a:p>
            <a:pPr>
              <a:buNone/>
            </a:pPr>
            <a:r>
              <a:rPr lang="ja-JP" altLang="en-US" sz="3800" dirty="0" smtClean="0"/>
              <a:t>　　　まちからの移転（先行買収）</a:t>
            </a:r>
            <a:endParaRPr lang="en-US" altLang="ja-JP" sz="3800" dirty="0" smtClean="0"/>
          </a:p>
          <a:p>
            <a:pPr>
              <a:buNone/>
            </a:pPr>
            <a:r>
              <a:rPr lang="ja-JP" altLang="en-US" sz="3800" dirty="0" smtClean="0"/>
              <a:t>　　・コミュニティの破壊、共助が成り立たない</a:t>
            </a:r>
            <a:endParaRPr lang="en-US" altLang="ja-JP" sz="3800" dirty="0" smtClean="0"/>
          </a:p>
          <a:p>
            <a:pPr>
              <a:buNone/>
            </a:pPr>
            <a:r>
              <a:rPr lang="ja-JP" altLang="en-US" sz="3800" dirty="0" smtClean="0"/>
              <a:t>　　＊平井では</a:t>
            </a:r>
            <a:r>
              <a:rPr lang="en-US" altLang="ja-JP" sz="3800" dirty="0" smtClean="0"/>
              <a:t>4</a:t>
            </a:r>
            <a:r>
              <a:rPr lang="ja-JP" altLang="en-US" sz="3800" dirty="0" smtClean="0"/>
              <a:t>割の住民が新しいまちに戻らず。</a:t>
            </a:r>
            <a:endParaRPr lang="en-US" altLang="ja-JP" sz="3800" dirty="0" smtClean="0"/>
          </a:p>
          <a:p>
            <a:pPr>
              <a:buNone/>
            </a:pPr>
            <a:r>
              <a:rPr lang="ja-JP" altLang="en-US" sz="3800" dirty="0" smtClean="0"/>
              <a:t>　　　小岩でも</a:t>
            </a:r>
            <a:r>
              <a:rPr lang="en-US" altLang="ja-JP" sz="3800" dirty="0" smtClean="0"/>
              <a:t>88</a:t>
            </a:r>
            <a:r>
              <a:rPr lang="ja-JP" altLang="en-US" sz="3800" dirty="0" smtClean="0"/>
              <a:t>人中すでに</a:t>
            </a:r>
            <a:r>
              <a:rPr lang="en-US" altLang="ja-JP" sz="3800" dirty="0" smtClean="0"/>
              <a:t>20</a:t>
            </a:r>
            <a:r>
              <a:rPr lang="ja-JP" altLang="en-US" sz="3800" dirty="0" smtClean="0"/>
              <a:t>人がまちを出た。</a:t>
            </a:r>
            <a:endParaRPr lang="en-US" altLang="ja-JP" sz="3800" dirty="0" smtClean="0"/>
          </a:p>
          <a:p>
            <a:pPr>
              <a:buNone/>
            </a:pPr>
            <a:r>
              <a:rPr lang="ja-JP" altLang="en-US" sz="3800" dirty="0" smtClean="0"/>
              <a:t>　　・</a:t>
            </a:r>
            <a:r>
              <a:rPr lang="en-US" altLang="ja-JP" sz="3800" dirty="0" smtClean="0"/>
              <a:t>2</a:t>
            </a:r>
            <a:r>
              <a:rPr lang="ja-JP" altLang="en-US" sz="3800" dirty="0" smtClean="0"/>
              <a:t>度の移転、</a:t>
            </a:r>
            <a:r>
              <a:rPr lang="en-US" altLang="ja-JP" sz="3800" dirty="0" smtClean="0"/>
              <a:t>2</a:t>
            </a:r>
            <a:r>
              <a:rPr lang="ja-JP" altLang="en-US" sz="3800" dirty="0" smtClean="0"/>
              <a:t>重ローン</a:t>
            </a:r>
            <a:endParaRPr lang="en-US" altLang="ja-JP" sz="3800" dirty="0" smtClean="0"/>
          </a:p>
          <a:p>
            <a:pPr>
              <a:buNone/>
            </a:pPr>
            <a:r>
              <a:rPr lang="ja-JP" altLang="en-US" dirty="0" smtClean="0"/>
              <a:t>　　</a:t>
            </a:r>
            <a:r>
              <a:rPr lang="ja-JP" altLang="en-US" sz="4000" dirty="0" smtClean="0"/>
              <a:t>　　　　</a:t>
            </a:r>
            <a:r>
              <a:rPr kumimoji="1" lang="ja-JP" altLang="en-US" sz="4000" b="1" dirty="0" smtClean="0"/>
              <a:t>　　</a:t>
            </a:r>
            <a:r>
              <a:rPr kumimoji="1" lang="en-US" altLang="ja-JP" sz="4000" b="1" dirty="0" smtClean="0"/>
              <a:t>【</a:t>
            </a:r>
            <a:r>
              <a:rPr kumimoji="1" lang="ja-JP" altLang="en-US" sz="4000" b="1" dirty="0" smtClean="0"/>
              <a:t>まちづくりではなく、まち壊し</a:t>
            </a:r>
            <a:r>
              <a:rPr kumimoji="1" lang="en-US" altLang="ja-JP" sz="4000" b="1" dirty="0" smtClean="0"/>
              <a:t>】</a:t>
            </a:r>
            <a:endParaRPr kumimoji="1" lang="ja-JP" altLang="en-US" sz="4000"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スーパー堤防はスーパー無駄遣い</a:t>
            </a:r>
            <a:endParaRPr kumimoji="1" lang="ja-JP" altLang="en-US" dirty="0"/>
          </a:p>
        </p:txBody>
      </p:sp>
      <p:sp>
        <p:nvSpPr>
          <p:cNvPr id="3" name="コンテンツ プレースホルダ 2"/>
          <p:cNvSpPr>
            <a:spLocks noGrp="1"/>
          </p:cNvSpPr>
          <p:nvPr>
            <p:ph idx="1"/>
          </p:nvPr>
        </p:nvSpPr>
        <p:spPr/>
        <p:txBody>
          <a:bodyPr>
            <a:noAutofit/>
          </a:bodyPr>
          <a:lstStyle/>
          <a:p>
            <a:pPr>
              <a:buNone/>
            </a:pPr>
            <a:r>
              <a:rPr kumimoji="1" lang="en-US" altLang="ja-JP" sz="2400" b="1" dirty="0" smtClean="0"/>
              <a:t>2010</a:t>
            </a:r>
            <a:r>
              <a:rPr kumimoji="1" lang="ja-JP" altLang="en-US" sz="2400" b="1" dirty="0" smtClean="0"/>
              <a:t>年</a:t>
            </a:r>
            <a:r>
              <a:rPr kumimoji="1" lang="en-US" altLang="ja-JP" sz="2400" b="1" dirty="0" smtClean="0"/>
              <a:t>10</a:t>
            </a:r>
            <a:r>
              <a:rPr kumimoji="1" lang="ja-JP" altLang="en-US" sz="2400" b="1" dirty="0" smtClean="0"/>
              <a:t>月　「行政刷新会議・事業仕分け」で「一旦廃止」</a:t>
            </a:r>
            <a:endParaRPr lang="en-US" altLang="ja-JP" sz="2400" dirty="0" smtClean="0"/>
          </a:p>
          <a:p>
            <a:pPr>
              <a:buNone/>
            </a:pPr>
            <a:r>
              <a:rPr lang="ja-JP" altLang="en-US" sz="2400" dirty="0" smtClean="0"/>
              <a:t>　　　　　</a:t>
            </a:r>
            <a:r>
              <a:rPr lang="ja-JP" altLang="en-US" sz="2400" b="1" dirty="0" smtClean="0"/>
              <a:t>　廃止</a:t>
            </a:r>
            <a:r>
              <a:rPr lang="en-US" altLang="ja-JP" sz="2400" b="1" dirty="0" smtClean="0"/>
              <a:t>9</a:t>
            </a:r>
            <a:r>
              <a:rPr lang="ja-JP" altLang="en-US" sz="2400" b="1" dirty="0" smtClean="0"/>
              <a:t>名　見直し</a:t>
            </a:r>
            <a:r>
              <a:rPr lang="en-US" altLang="ja-JP" sz="2400" b="1" dirty="0" smtClean="0"/>
              <a:t>1</a:t>
            </a:r>
            <a:r>
              <a:rPr lang="ja-JP" altLang="en-US" sz="2400" b="1" dirty="0" smtClean="0"/>
              <a:t>名　予算要求圧縮</a:t>
            </a:r>
            <a:r>
              <a:rPr lang="en-US" altLang="ja-JP" sz="2400" b="1" dirty="0" smtClean="0"/>
              <a:t>1</a:t>
            </a:r>
            <a:r>
              <a:rPr lang="ja-JP" altLang="en-US" sz="2400" b="1" dirty="0" smtClean="0"/>
              <a:t>名／</a:t>
            </a:r>
            <a:r>
              <a:rPr lang="en-US" altLang="ja-JP" sz="2400" b="1" dirty="0" smtClean="0"/>
              <a:t>11</a:t>
            </a:r>
            <a:r>
              <a:rPr lang="ja-JP" altLang="en-US" sz="2400" b="1" dirty="0" smtClean="0"/>
              <a:t>名</a:t>
            </a:r>
            <a:endParaRPr lang="en-US" altLang="ja-JP" sz="2400" b="1" dirty="0" smtClean="0"/>
          </a:p>
          <a:p>
            <a:pPr>
              <a:buNone/>
            </a:pPr>
            <a:endParaRPr lang="en-US" altLang="ja-JP" sz="2400" dirty="0" smtClean="0"/>
          </a:p>
          <a:p>
            <a:pPr>
              <a:buNone/>
            </a:pPr>
            <a:r>
              <a:rPr lang="en-US" altLang="ja-JP" sz="2400" b="1" dirty="0" smtClean="0"/>
              <a:t>Q)</a:t>
            </a:r>
            <a:r>
              <a:rPr lang="ja-JP" altLang="ja-JP" sz="2400" b="1" dirty="0" smtClean="0"/>
              <a:t>完成時期は？</a:t>
            </a:r>
            <a:r>
              <a:rPr lang="ja-JP" altLang="en-US" sz="2400" b="1" dirty="0" smtClean="0"/>
              <a:t>　　</a:t>
            </a:r>
            <a:r>
              <a:rPr lang="en-US" altLang="ja-JP" sz="2400" b="1" dirty="0" smtClean="0"/>
              <a:t>A)</a:t>
            </a:r>
            <a:r>
              <a:rPr lang="ja-JP" altLang="ja-JP" sz="2400" b="1" dirty="0" smtClean="0"/>
              <a:t>わからない</a:t>
            </a:r>
            <a:endParaRPr lang="en-US" altLang="ja-JP" sz="2400" b="1" dirty="0" smtClean="0"/>
          </a:p>
          <a:p>
            <a:pPr>
              <a:buNone/>
            </a:pPr>
            <a:r>
              <a:rPr lang="en-US" altLang="ja-JP" sz="2400" b="1" dirty="0" smtClean="0"/>
              <a:t>Q)</a:t>
            </a:r>
            <a:r>
              <a:rPr lang="ja-JP" altLang="ja-JP" sz="2400" b="1" dirty="0" smtClean="0"/>
              <a:t>現状の整備率で、想定被害のどの程度が防げるのか？</a:t>
            </a:r>
            <a:endParaRPr lang="en-US" altLang="ja-JP" sz="2400" b="1" dirty="0" smtClean="0"/>
          </a:p>
          <a:p>
            <a:pPr>
              <a:buNone/>
            </a:pPr>
            <a:r>
              <a:rPr lang="en-US" altLang="ja-JP" sz="2400" b="1" dirty="0" smtClean="0"/>
              <a:t>A)</a:t>
            </a:r>
            <a:r>
              <a:rPr lang="ja-JP" altLang="ja-JP" sz="2400" b="1" dirty="0" smtClean="0"/>
              <a:t>途中段階での効果は整理していない</a:t>
            </a:r>
            <a:endParaRPr lang="en-US" altLang="ja-JP" sz="2400" b="1" dirty="0" smtClean="0"/>
          </a:p>
          <a:p>
            <a:pPr>
              <a:buNone/>
            </a:pPr>
            <a:r>
              <a:rPr lang="en-US" altLang="ja-JP" sz="2400" b="1" dirty="0" smtClean="0"/>
              <a:t>Q)</a:t>
            </a:r>
            <a:r>
              <a:rPr lang="ja-JP" altLang="ja-JP" sz="2400" b="1" dirty="0" smtClean="0"/>
              <a:t>それを整備とは言わないのではないか？</a:t>
            </a:r>
            <a:endParaRPr lang="en-US" altLang="ja-JP" sz="2400" b="1" dirty="0" smtClean="0"/>
          </a:p>
          <a:p>
            <a:pPr>
              <a:buNone/>
            </a:pPr>
            <a:r>
              <a:rPr lang="en-US" altLang="ja-JP" sz="2400" b="1" dirty="0" smtClean="0"/>
              <a:t>A)</a:t>
            </a:r>
            <a:r>
              <a:rPr lang="ja-JP" altLang="ja-JP" sz="2400" b="1" dirty="0" smtClean="0"/>
              <a:t>・・・</a:t>
            </a:r>
            <a:r>
              <a:rPr lang="ja-JP" altLang="en-US" sz="2400" b="1" dirty="0" smtClean="0"/>
              <a:t>（回答なし）</a:t>
            </a:r>
            <a:endParaRPr lang="en-US" altLang="ja-JP" sz="2400" b="1" dirty="0" smtClean="0"/>
          </a:p>
          <a:p>
            <a:pPr>
              <a:buNone/>
            </a:pPr>
            <a:endParaRPr lang="en-US" altLang="ja-JP" sz="2400" b="1" dirty="0" smtClean="0"/>
          </a:p>
          <a:p>
            <a:pPr>
              <a:buNone/>
            </a:pPr>
            <a:r>
              <a:rPr lang="ja-JP" altLang="en-US" sz="2400" b="1" dirty="0" smtClean="0"/>
              <a:t>「</a:t>
            </a:r>
            <a:r>
              <a:rPr lang="ja-JP" altLang="ja-JP" sz="2400" b="1" dirty="0" smtClean="0"/>
              <a:t>スーパー堤防事業よりも、通常の堤防事業を優先すべき」</a:t>
            </a:r>
            <a:endParaRPr lang="en-US" altLang="ja-JP" sz="2400" b="1" dirty="0" smtClean="0"/>
          </a:p>
          <a:p>
            <a:pPr>
              <a:buNone/>
            </a:pPr>
            <a:r>
              <a:rPr lang="ja-JP" altLang="en-US" sz="2400" b="1" dirty="0" smtClean="0"/>
              <a:t>　</a:t>
            </a:r>
            <a:r>
              <a:rPr lang="ja-JP" altLang="ja-JP" sz="2400" b="1" dirty="0" smtClean="0"/>
              <a:t>との</a:t>
            </a:r>
            <a:r>
              <a:rPr lang="ja-JP" altLang="en-US" sz="2400" b="1" dirty="0" smtClean="0"/>
              <a:t>意見</a:t>
            </a:r>
            <a:r>
              <a:rPr lang="ja-JP" altLang="ja-JP" sz="2400" b="1" dirty="0" smtClean="0"/>
              <a:t>も。</a:t>
            </a:r>
          </a:p>
          <a:p>
            <a:pPr>
              <a:buNone/>
            </a:pPr>
            <a:r>
              <a:rPr kumimoji="1" lang="ja-JP" altLang="en-US" sz="2400" b="1" dirty="0" smtClean="0"/>
              <a:t>　</a:t>
            </a:r>
            <a:endParaRPr kumimoji="1" lang="en-US" altLang="ja-JP" sz="2400" b="1"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「高規格堤防に関する整備手法</a:t>
            </a:r>
            <a:r>
              <a:rPr lang="en-US" altLang="ja-JP" dirty="0" smtClean="0"/>
              <a:t/>
            </a:r>
            <a:br>
              <a:rPr lang="en-US" altLang="ja-JP" dirty="0" smtClean="0"/>
            </a:br>
            <a:r>
              <a:rPr lang="ja-JP" altLang="en-US" dirty="0" smtClean="0"/>
              <a:t>検討業務報告書」</a:t>
            </a:r>
            <a:r>
              <a:rPr lang="ja-JP" altLang="en-US" sz="3100" dirty="0" smtClean="0"/>
              <a:t>（</a:t>
            </a:r>
            <a:r>
              <a:rPr lang="en-US" altLang="ja-JP" sz="3100" dirty="0" smtClean="0"/>
              <a:t>2011</a:t>
            </a:r>
            <a:r>
              <a:rPr lang="ja-JP" altLang="en-US" sz="3100" dirty="0" smtClean="0"/>
              <a:t>年</a:t>
            </a:r>
            <a:r>
              <a:rPr lang="en-US" altLang="ja-JP" sz="3100" dirty="0" smtClean="0"/>
              <a:t>3</a:t>
            </a:r>
            <a:r>
              <a:rPr lang="ja-JP" altLang="en-US" sz="3100" dirty="0" smtClean="0"/>
              <a:t>月）　＊非公開</a:t>
            </a:r>
            <a:r>
              <a:rPr lang="en-US" altLang="ja-JP" sz="3100" dirty="0" smtClean="0"/>
              <a:t/>
            </a:r>
            <a:br>
              <a:rPr lang="en-US" altLang="ja-JP" sz="3100" dirty="0" smtClean="0"/>
            </a:br>
            <a:endParaRPr kumimoji="1" lang="ja-JP" altLang="en-US" sz="3100" dirty="0"/>
          </a:p>
        </p:txBody>
      </p:sp>
      <p:sp>
        <p:nvSpPr>
          <p:cNvPr id="3" name="コンテンツ プレースホルダ 2"/>
          <p:cNvSpPr>
            <a:spLocks noGrp="1"/>
          </p:cNvSpPr>
          <p:nvPr>
            <p:ph idx="1"/>
          </p:nvPr>
        </p:nvSpPr>
        <p:spPr>
          <a:xfrm>
            <a:off x="457200" y="1412776"/>
            <a:ext cx="8229600" cy="5256584"/>
          </a:xfrm>
        </p:spPr>
        <p:txBody>
          <a:bodyPr>
            <a:normAutofit fontScale="92500" lnSpcReduction="20000"/>
          </a:bodyPr>
          <a:lstStyle/>
          <a:p>
            <a:pPr>
              <a:buNone/>
            </a:pPr>
            <a:r>
              <a:rPr lang="ja-JP" altLang="en-US" dirty="0" smtClean="0"/>
              <a:t>第</a:t>
            </a:r>
            <a:r>
              <a:rPr lang="en-US" altLang="ja-JP" dirty="0" smtClean="0"/>
              <a:t>5</a:t>
            </a:r>
            <a:r>
              <a:rPr lang="ja-JP" altLang="en-US" dirty="0" smtClean="0"/>
              <a:t>章「今後の高規格堤防事業の進め方の検討」</a:t>
            </a:r>
            <a:endParaRPr lang="en-US" altLang="ja-JP" dirty="0" smtClean="0"/>
          </a:p>
          <a:p>
            <a:pPr>
              <a:buNone/>
            </a:pPr>
            <a:endParaRPr lang="en-US" altLang="ja-JP" dirty="0" smtClean="0"/>
          </a:p>
          <a:p>
            <a:pPr>
              <a:buNone/>
            </a:pPr>
            <a:r>
              <a:rPr lang="ja-JP" altLang="en-US" dirty="0" smtClean="0"/>
              <a:t>　●高規格堤防整備事業については、今後</a:t>
            </a:r>
            <a:r>
              <a:rPr lang="ja-JP" altLang="en-US" dirty="0" err="1" smtClean="0"/>
              <a:t>まちづ</a:t>
            </a:r>
            <a:r>
              <a:rPr lang="ja-JP" altLang="en-US" dirty="0" smtClean="0"/>
              <a:t>　</a:t>
            </a:r>
            <a:endParaRPr lang="en-US" altLang="ja-JP" dirty="0" smtClean="0"/>
          </a:p>
          <a:p>
            <a:pPr>
              <a:buNone/>
            </a:pPr>
            <a:r>
              <a:rPr lang="ja-JP" altLang="en-US" dirty="0" smtClean="0"/>
              <a:t>　くりとの共同事業が行き詰ることは確実である</a:t>
            </a:r>
            <a:endParaRPr lang="en-US" altLang="ja-JP" dirty="0" smtClean="0"/>
          </a:p>
          <a:p>
            <a:pPr>
              <a:buNone/>
            </a:pPr>
            <a:r>
              <a:rPr lang="ja-JP" altLang="en-US" dirty="0" smtClean="0"/>
              <a:t>　●住宅地での住民を移動させて、工事に必要な期間、更地にしておく必要があることが、事業をすすめることを難しくしている</a:t>
            </a:r>
            <a:endParaRPr lang="en-US" altLang="ja-JP" dirty="0" smtClean="0"/>
          </a:p>
          <a:p>
            <a:pPr>
              <a:buNone/>
            </a:pPr>
            <a:r>
              <a:rPr lang="ja-JP" altLang="en-US" dirty="0" smtClean="0"/>
              <a:t>　●散発的な整備のままでは、大都市において壊滅的被害の防止という、もともと期待されている効果は発揮できないため、このままの状態では事業を復活させることは非常に考えにくい</a:t>
            </a:r>
            <a:r>
              <a:rPr kumimoji="1" lang="ja-JP" altLang="en-US" sz="2400" dirty="0" smtClean="0"/>
              <a:t>　　　　</a:t>
            </a:r>
            <a:endParaRPr kumimoji="1" lang="en-US" altLang="ja-JP" sz="2400" dirty="0" smtClean="0"/>
          </a:p>
          <a:p>
            <a:pPr>
              <a:buNone/>
            </a:pPr>
            <a:r>
              <a:rPr lang="ja-JP" altLang="en-US" sz="2400" dirty="0" smtClean="0"/>
              <a:t>　　　　　　　　　　　　　</a:t>
            </a:r>
            <a:r>
              <a:rPr kumimoji="1" lang="ja-JP" altLang="en-US" sz="2400" b="1" dirty="0" smtClean="0"/>
              <a:t>財団法人リバーフロント整備センター</a:t>
            </a:r>
            <a:endParaRPr kumimoji="1" lang="en-US" altLang="ja-JP" sz="2400" b="1" dirty="0" smtClean="0"/>
          </a:p>
          <a:p>
            <a:pPr>
              <a:buNone/>
            </a:pPr>
            <a:r>
              <a:rPr lang="ja-JP" altLang="en-US" sz="2400" b="1" dirty="0" smtClean="0"/>
              <a:t>　　　　　　　　　　　　　</a:t>
            </a:r>
            <a:r>
              <a:rPr kumimoji="1" lang="ja-JP" altLang="en-US" sz="2400" b="1" dirty="0" smtClean="0"/>
              <a:t>（現・公益財団法人リバーフロント研究所）</a:t>
            </a:r>
            <a:endParaRPr kumimoji="1" lang="ja-JP" altLang="en-US" sz="2600"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堤防強化～海外からの</a:t>
            </a:r>
            <a:r>
              <a:rPr lang="ja-JP" altLang="en-US" dirty="0" smtClean="0"/>
              <a:t>意見</a:t>
            </a:r>
            <a:endParaRPr kumimoji="1" lang="ja-JP" altLang="en-US" dirty="0"/>
          </a:p>
        </p:txBody>
      </p:sp>
      <p:sp>
        <p:nvSpPr>
          <p:cNvPr id="3" name="コンテンツ プレースホルダ 2"/>
          <p:cNvSpPr>
            <a:spLocks noGrp="1"/>
          </p:cNvSpPr>
          <p:nvPr>
            <p:ph idx="1"/>
          </p:nvPr>
        </p:nvSpPr>
        <p:spPr/>
        <p:txBody>
          <a:bodyPr>
            <a:normAutofit/>
          </a:bodyPr>
          <a:lstStyle/>
          <a:p>
            <a:pPr>
              <a:buNone/>
            </a:pPr>
            <a:r>
              <a:rPr lang="ja-JP" altLang="ja-JP" dirty="0"/>
              <a:t>「第一回海抜ゼロメートル世界都市サミット</a:t>
            </a:r>
            <a:r>
              <a:rPr lang="ja-JP" altLang="ja-JP" dirty="0" smtClean="0"/>
              <a:t>」</a:t>
            </a:r>
            <a:endParaRPr lang="en-US" altLang="ja-JP" dirty="0" smtClean="0"/>
          </a:p>
          <a:p>
            <a:pPr>
              <a:buNone/>
            </a:pPr>
            <a:r>
              <a:rPr lang="ja-JP" altLang="en-US" sz="2400" dirty="0" smtClean="0"/>
              <a:t>　（</a:t>
            </a:r>
            <a:r>
              <a:rPr lang="en-US" altLang="ja-JP" sz="2400" dirty="0" smtClean="0"/>
              <a:t>2008</a:t>
            </a:r>
            <a:r>
              <a:rPr lang="ja-JP" altLang="en-US" sz="2400" dirty="0" smtClean="0"/>
              <a:t>年</a:t>
            </a:r>
            <a:r>
              <a:rPr lang="en-US" altLang="ja-JP" sz="2400" dirty="0" smtClean="0"/>
              <a:t>12</a:t>
            </a:r>
            <a:r>
              <a:rPr lang="ja-JP" altLang="en-US" sz="2400" dirty="0" smtClean="0"/>
              <a:t>月江戸川区にて開催。国内外</a:t>
            </a:r>
            <a:r>
              <a:rPr lang="en-US" altLang="ja-JP" sz="2400" dirty="0" smtClean="0"/>
              <a:t>11</a:t>
            </a:r>
            <a:r>
              <a:rPr lang="ja-JP" altLang="en-US" sz="2400" dirty="0" smtClean="0"/>
              <a:t>都市参加）</a:t>
            </a:r>
            <a:endParaRPr lang="en-US" altLang="ja-JP" sz="2400" dirty="0" smtClean="0"/>
          </a:p>
          <a:p>
            <a:pPr>
              <a:buNone/>
            </a:pPr>
            <a:r>
              <a:rPr lang="ja-JP" altLang="en-US" sz="2800" dirty="0" smtClean="0"/>
              <a:t>■</a:t>
            </a:r>
            <a:r>
              <a:rPr lang="ja-JP" altLang="ja-JP" sz="2800" dirty="0" smtClean="0"/>
              <a:t>景観</a:t>
            </a:r>
            <a:r>
              <a:rPr lang="ja-JP" altLang="ja-JP" sz="2800" dirty="0"/>
              <a:t>や歴史を守りながら堤防事業をすすめる。景観の質を維持しながら、極めて短期間に堤防強化を</a:t>
            </a:r>
            <a:r>
              <a:rPr lang="ja-JP" altLang="ja-JP" sz="2800" dirty="0" smtClean="0"/>
              <a:t>行なう</a:t>
            </a:r>
            <a:r>
              <a:rPr lang="ja-JP" altLang="en-US" sz="2800" dirty="0" smtClean="0"/>
              <a:t>。</a:t>
            </a:r>
            <a:r>
              <a:rPr lang="ja-JP" altLang="ja-JP" sz="2800" dirty="0" smtClean="0"/>
              <a:t>地域</a:t>
            </a:r>
            <a:r>
              <a:rPr lang="ja-JP" altLang="ja-JP" sz="2800" dirty="0"/>
              <a:t>社会の要請実現のバランスをとるためにも、計画を展開する上での住民参加や共同出資が</a:t>
            </a:r>
            <a:r>
              <a:rPr lang="ja-JP" altLang="ja-JP" sz="2800" dirty="0" smtClean="0"/>
              <a:t>大事</a:t>
            </a:r>
            <a:r>
              <a:rPr lang="ja-JP" altLang="en-US" sz="2800" dirty="0" smtClean="0"/>
              <a:t>。</a:t>
            </a:r>
            <a:r>
              <a:rPr lang="ja-JP" altLang="en-US" sz="2000" b="1" dirty="0" smtClean="0"/>
              <a:t>（</a:t>
            </a:r>
            <a:r>
              <a:rPr lang="ja-JP" altLang="ja-JP" sz="2000" b="1" dirty="0"/>
              <a:t>オランダ</a:t>
            </a:r>
            <a:r>
              <a:rPr lang="ja-JP" altLang="ja-JP" sz="2000" b="1" dirty="0" smtClean="0"/>
              <a:t>北ホラント州</a:t>
            </a:r>
            <a:r>
              <a:rPr lang="ja-JP" altLang="en-US" sz="2000" b="1" dirty="0" smtClean="0"/>
              <a:t>　</a:t>
            </a:r>
            <a:r>
              <a:rPr lang="ja-JP" altLang="ja-JP" sz="2000" b="1" dirty="0" smtClean="0"/>
              <a:t>リンスケ</a:t>
            </a:r>
            <a:r>
              <a:rPr lang="ja-JP" altLang="ja-JP" sz="2000" b="1" dirty="0"/>
              <a:t>・クロイシンハ</a:t>
            </a:r>
            <a:r>
              <a:rPr lang="ja-JP" altLang="ja-JP" sz="2000" b="1" dirty="0" smtClean="0"/>
              <a:t>副知事</a:t>
            </a:r>
            <a:r>
              <a:rPr lang="ja-JP" altLang="en-US" sz="2000" b="1" dirty="0" smtClean="0"/>
              <a:t>）</a:t>
            </a:r>
            <a:endParaRPr lang="en-US" altLang="ja-JP" sz="2000" b="1" dirty="0" smtClean="0"/>
          </a:p>
          <a:p>
            <a:pPr>
              <a:buNone/>
            </a:pPr>
            <a:r>
              <a:rPr kumimoji="1" lang="ja-JP" altLang="en-US" sz="2800" b="1" dirty="0" smtClean="0"/>
              <a:t>■</a:t>
            </a:r>
            <a:r>
              <a:rPr lang="ja-JP" altLang="ja-JP" sz="2800" dirty="0"/>
              <a:t>「（有効な施設かどうか）決定権を持つのは自然だ</a:t>
            </a:r>
            <a:r>
              <a:rPr lang="ja-JP" altLang="ja-JP" sz="2800" dirty="0" smtClean="0"/>
              <a:t>」</a:t>
            </a:r>
            <a:endParaRPr lang="en-US" altLang="ja-JP" sz="2800" dirty="0" smtClean="0"/>
          </a:p>
          <a:p>
            <a:pPr>
              <a:buNone/>
            </a:pPr>
            <a:r>
              <a:rPr lang="ja-JP" altLang="en-US" sz="2000" dirty="0" smtClean="0"/>
              <a:t>　　</a:t>
            </a:r>
            <a:r>
              <a:rPr lang="ja-JP" altLang="en-US" sz="2000" b="1" dirty="0" smtClean="0"/>
              <a:t>（</a:t>
            </a:r>
            <a:r>
              <a:rPr lang="ja-JP" altLang="ja-JP" sz="2000" b="1" dirty="0" smtClean="0"/>
              <a:t>アメリカ</a:t>
            </a:r>
            <a:r>
              <a:rPr lang="ja-JP" altLang="en-US" sz="2000" b="1" dirty="0" smtClean="0"/>
              <a:t>・</a:t>
            </a:r>
            <a:r>
              <a:rPr lang="ja-JP" altLang="ja-JP" sz="2000" b="1" dirty="0" smtClean="0"/>
              <a:t>都市</a:t>
            </a:r>
            <a:r>
              <a:rPr lang="ja-JP" altLang="ja-JP" sz="2000" b="1" dirty="0"/>
              <a:t>工学の</a:t>
            </a:r>
            <a:r>
              <a:rPr lang="ja-JP" altLang="ja-JP" sz="2000" b="1" dirty="0" smtClean="0"/>
              <a:t>第一人者</a:t>
            </a:r>
            <a:r>
              <a:rPr lang="ja-JP" altLang="en-US" sz="2000" b="1" dirty="0" smtClean="0"/>
              <a:t>　</a:t>
            </a:r>
            <a:r>
              <a:rPr lang="ja-JP" altLang="ja-JP" sz="2000" b="1" dirty="0" smtClean="0"/>
              <a:t>ウィリアム</a:t>
            </a:r>
            <a:r>
              <a:rPr lang="ja-JP" altLang="ja-JP" sz="2000" b="1" dirty="0"/>
              <a:t>・マキューソン</a:t>
            </a:r>
            <a:r>
              <a:rPr lang="ja-JP" altLang="ja-JP" sz="2000" b="1" dirty="0" smtClean="0"/>
              <a:t>氏</a:t>
            </a:r>
            <a:r>
              <a:rPr lang="ja-JP" altLang="en-US" sz="2000" b="1" dirty="0" smtClean="0"/>
              <a:t>）</a:t>
            </a:r>
            <a:endParaRPr kumimoji="1" lang="ja-JP" altLang="en-US" sz="2000" b="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治水関連</a:t>
            </a:r>
            <a:r>
              <a:rPr kumimoji="1" lang="ja-JP" altLang="en-US" dirty="0" smtClean="0"/>
              <a:t>会議の有識者委員</a:t>
            </a:r>
            <a:endParaRPr kumimoji="1" lang="ja-JP" altLang="en-US" dirty="0"/>
          </a:p>
        </p:txBody>
      </p:sp>
      <p:graphicFrame>
        <p:nvGraphicFramePr>
          <p:cNvPr id="4" name="コンテンツ プレースホルダ 3"/>
          <p:cNvGraphicFramePr>
            <a:graphicFrameLocks noGrp="1"/>
          </p:cNvGraphicFramePr>
          <p:nvPr>
            <p:ph idx="1"/>
          </p:nvPr>
        </p:nvGraphicFramePr>
        <p:xfrm>
          <a:off x="457200" y="1600200"/>
          <a:ext cx="8229600" cy="3661400"/>
        </p:xfrm>
        <a:graphic>
          <a:graphicData uri="http://schemas.openxmlformats.org/drawingml/2006/table">
            <a:tbl>
              <a:tblPr firstRow="1" bandRow="1">
                <a:tableStyleId>{5C22544A-7EE6-4342-B048-85BDC9FD1C3A}</a:tableStyleId>
              </a:tblPr>
              <a:tblGrid>
                <a:gridCol w="2026568"/>
                <a:gridCol w="2304256"/>
                <a:gridCol w="2088232"/>
                <a:gridCol w="1810544"/>
              </a:tblGrid>
              <a:tr h="370840">
                <a:tc>
                  <a:txBody>
                    <a:bodyPr/>
                    <a:lstStyle/>
                    <a:p>
                      <a:r>
                        <a:rPr kumimoji="1" lang="ja-JP" altLang="en-US" dirty="0" smtClean="0"/>
                        <a:t>江戸川区</a:t>
                      </a:r>
                      <a:endParaRPr kumimoji="1" lang="ja-JP" altLang="en-US" dirty="0"/>
                    </a:p>
                  </a:txBody>
                  <a:tcPr/>
                </a:tc>
                <a:tc>
                  <a:txBody>
                    <a:bodyPr/>
                    <a:lstStyle/>
                    <a:p>
                      <a:r>
                        <a:rPr kumimoji="1" lang="ja-JP" altLang="en-US" dirty="0" smtClean="0"/>
                        <a:t>江戸川区</a:t>
                      </a:r>
                      <a:endParaRPr kumimoji="1" lang="ja-JP" altLang="en-US" dirty="0"/>
                    </a:p>
                  </a:txBody>
                  <a:tcPr/>
                </a:tc>
                <a:tc>
                  <a:txBody>
                    <a:bodyPr/>
                    <a:lstStyle/>
                    <a:p>
                      <a:r>
                        <a:rPr kumimoji="1" lang="ja-JP" altLang="en-US" dirty="0" smtClean="0"/>
                        <a:t>国交省</a:t>
                      </a:r>
                      <a:endParaRPr kumimoji="1" lang="ja-JP" altLang="en-US" dirty="0"/>
                    </a:p>
                  </a:txBody>
                  <a:tcPr/>
                </a:tc>
                <a:tc>
                  <a:txBody>
                    <a:bodyPr/>
                    <a:lstStyle/>
                    <a:p>
                      <a:r>
                        <a:rPr kumimoji="1" lang="ja-JP" altLang="en-US" dirty="0" smtClean="0"/>
                        <a:t>国交省</a:t>
                      </a:r>
                      <a:endParaRPr kumimoji="1" lang="ja-JP" altLang="en-US" dirty="0"/>
                    </a:p>
                  </a:txBody>
                  <a:tcPr/>
                </a:tc>
              </a:tr>
              <a:tr h="809888">
                <a:tc>
                  <a:txBody>
                    <a:bodyPr/>
                    <a:lstStyle/>
                    <a:p>
                      <a:r>
                        <a:rPr kumimoji="1" lang="ja-JP" altLang="en-US" dirty="0" smtClean="0">
                          <a:latin typeface="HGPｺﾞｼｯｸE" pitchFamily="50" charset="-128"/>
                          <a:ea typeface="HGPｺﾞｼｯｸE" pitchFamily="50" charset="-128"/>
                        </a:rPr>
                        <a:t>スーパー堤防整備</a:t>
                      </a:r>
                      <a:endParaRPr kumimoji="1" lang="en-US" altLang="ja-JP" dirty="0" smtClean="0">
                        <a:latin typeface="HGPｺﾞｼｯｸE" pitchFamily="50" charset="-128"/>
                        <a:ea typeface="HGPｺﾞｼｯｸE" pitchFamily="50" charset="-128"/>
                      </a:endParaRPr>
                    </a:p>
                    <a:p>
                      <a:r>
                        <a:rPr kumimoji="1" lang="ja-JP" altLang="en-US" dirty="0" smtClean="0">
                          <a:latin typeface="HGPｺﾞｼｯｸE" pitchFamily="50" charset="-128"/>
                          <a:ea typeface="HGPｺﾞｼｯｸE" pitchFamily="50" charset="-128"/>
                        </a:rPr>
                        <a:t>検討委員会</a:t>
                      </a:r>
                      <a:endParaRPr kumimoji="1" lang="ja-JP" altLang="en-US" dirty="0">
                        <a:latin typeface="HGPｺﾞｼｯｸE" pitchFamily="50" charset="-128"/>
                        <a:ea typeface="HGPｺﾞｼｯｸE" pitchFamily="50" charset="-128"/>
                      </a:endParaRPr>
                    </a:p>
                  </a:txBody>
                  <a:tcPr/>
                </a:tc>
                <a:tc>
                  <a:txBody>
                    <a:bodyPr/>
                    <a:lstStyle/>
                    <a:p>
                      <a:r>
                        <a:rPr kumimoji="1" lang="ja-JP" altLang="en-US" sz="1600" dirty="0" smtClean="0">
                          <a:latin typeface="HGPｺﾞｼｯｸE" pitchFamily="50" charset="-128"/>
                          <a:ea typeface="HGPｺﾞｼｯｸE" pitchFamily="50" charset="-128"/>
                        </a:rPr>
                        <a:t>気候変動に適応した</a:t>
                      </a:r>
                      <a:endParaRPr kumimoji="1" lang="en-US" altLang="ja-JP" sz="1600" dirty="0" smtClean="0">
                        <a:latin typeface="HGPｺﾞｼｯｸE" pitchFamily="50" charset="-128"/>
                        <a:ea typeface="HGPｺﾞｼｯｸE" pitchFamily="50" charset="-128"/>
                      </a:endParaRPr>
                    </a:p>
                    <a:p>
                      <a:r>
                        <a:rPr kumimoji="1" lang="ja-JP" altLang="en-US" sz="1600" dirty="0" smtClean="0">
                          <a:latin typeface="HGPｺﾞｼｯｸE" pitchFamily="50" charset="-128"/>
                          <a:ea typeface="HGPｺﾞｼｯｸE" pitchFamily="50" charset="-128"/>
                        </a:rPr>
                        <a:t>治水対策検討委員会</a:t>
                      </a:r>
                      <a:endParaRPr kumimoji="1" lang="ja-JP" altLang="en-US" sz="1600" dirty="0">
                        <a:latin typeface="HGPｺﾞｼｯｸE" pitchFamily="50" charset="-128"/>
                        <a:ea typeface="HGPｺﾞｼｯｸE" pitchFamily="50" charset="-128"/>
                      </a:endParaRPr>
                    </a:p>
                  </a:txBody>
                  <a:tcPr/>
                </a:tc>
                <a:tc>
                  <a:txBody>
                    <a:bodyPr/>
                    <a:lstStyle/>
                    <a:p>
                      <a:r>
                        <a:rPr kumimoji="1" lang="ja-JP" altLang="en-US" dirty="0" smtClean="0">
                          <a:latin typeface="HGPｺﾞｼｯｸE" pitchFamily="50" charset="-128"/>
                          <a:ea typeface="HGPｺﾞｼｯｸE" pitchFamily="50" charset="-128"/>
                        </a:rPr>
                        <a:t>高規格堤防の見直しに関する検討会</a:t>
                      </a:r>
                      <a:endParaRPr kumimoji="1" lang="ja-JP" altLang="en-US" dirty="0">
                        <a:latin typeface="HGPｺﾞｼｯｸE" pitchFamily="50" charset="-128"/>
                        <a:ea typeface="HGPｺﾞｼｯｸE" pitchFamily="50" charset="-128"/>
                      </a:endParaRPr>
                    </a:p>
                  </a:txBody>
                  <a:tcPr/>
                </a:tc>
                <a:tc>
                  <a:txBody>
                    <a:bodyPr/>
                    <a:lstStyle/>
                    <a:p>
                      <a:r>
                        <a:rPr kumimoji="1" lang="ja-JP" altLang="en-US" b="1" dirty="0" smtClean="0"/>
                        <a:t>利根川・江戸川有識者会議</a:t>
                      </a:r>
                      <a:endParaRPr kumimoji="1" lang="ja-JP" altLang="en-US" b="1" dirty="0"/>
                    </a:p>
                  </a:txBody>
                  <a:tcPr/>
                </a:tc>
              </a:tr>
              <a:tr h="504056">
                <a:tc>
                  <a:txBody>
                    <a:bodyPr/>
                    <a:lstStyle/>
                    <a:p>
                      <a:endParaRPr kumimoji="1" lang="ja-JP" altLang="en-US" dirty="0"/>
                    </a:p>
                  </a:txBody>
                  <a:tcPr/>
                </a:tc>
                <a:tc>
                  <a:txBody>
                    <a:bodyPr/>
                    <a:lstStyle/>
                    <a:p>
                      <a:r>
                        <a:rPr kumimoji="1" lang="ja-JP" altLang="en-US" sz="1800" b="1" dirty="0" smtClean="0"/>
                        <a:t>●宮村</a:t>
                      </a:r>
                      <a:r>
                        <a:rPr kumimoji="1" lang="ja-JP" altLang="en-US" b="1" dirty="0" smtClean="0"/>
                        <a:t>忠</a:t>
                      </a:r>
                      <a:r>
                        <a:rPr kumimoji="1" lang="ja-JP" altLang="en-US" sz="1400" b="1" dirty="0" smtClean="0"/>
                        <a:t>（関東学院大）</a:t>
                      </a:r>
                      <a:endParaRPr kumimoji="1" lang="ja-JP" altLang="en-US" sz="1400" b="1" dirty="0"/>
                    </a:p>
                  </a:txBody>
                  <a:tcPr/>
                </a:tc>
                <a:tc>
                  <a:txBody>
                    <a:bodyPr/>
                    <a:lstStyle/>
                    <a:p>
                      <a:r>
                        <a:rPr kumimoji="1" lang="ja-JP" altLang="en-US" dirty="0" smtClean="0">
                          <a:latin typeface="HGPｺﾞｼｯｸE" pitchFamily="50" charset="-128"/>
                          <a:ea typeface="HGPｺﾞｼｯｸE" pitchFamily="50" charset="-128"/>
                        </a:rPr>
                        <a:t>座長</a:t>
                      </a:r>
                      <a:endParaRPr kumimoji="1" lang="ja-JP" altLang="en-US" dirty="0">
                        <a:latin typeface="HGPｺﾞｼｯｸE" pitchFamily="50" charset="-128"/>
                        <a:ea typeface="HGPｺﾞｼｯｸE" pitchFamily="50" charset="-128"/>
                      </a:endParaRPr>
                    </a:p>
                  </a:txBody>
                  <a:tcPr/>
                </a:tc>
                <a:tc>
                  <a:txBody>
                    <a:bodyPr/>
                    <a:lstStyle/>
                    <a:p>
                      <a:r>
                        <a:rPr kumimoji="1" lang="ja-JP" altLang="en-US" dirty="0" smtClean="0">
                          <a:latin typeface="HGPｺﾞｼｯｸE" pitchFamily="50" charset="-128"/>
                          <a:ea typeface="HGPｺﾞｼｯｸE" pitchFamily="50" charset="-128"/>
                        </a:rPr>
                        <a:t>座長</a:t>
                      </a:r>
                      <a:endParaRPr kumimoji="1" lang="ja-JP" altLang="en-US" dirty="0">
                        <a:latin typeface="HGPｺﾞｼｯｸE" pitchFamily="50" charset="-128"/>
                        <a:ea typeface="HGPｺﾞｼｯｸE" pitchFamily="50" charset="-128"/>
                      </a:endParaRPr>
                    </a:p>
                  </a:txBody>
                  <a:tcPr/>
                </a:tc>
              </a:tr>
              <a:tr h="432048">
                <a:tc>
                  <a:txBody>
                    <a:bodyPr/>
                    <a:lstStyle/>
                    <a:p>
                      <a:r>
                        <a:rPr kumimoji="1" lang="ja-JP" altLang="ja-JP" sz="1800" b="1" kern="1200" dirty="0" smtClean="0">
                          <a:solidFill>
                            <a:schemeClr val="dk1"/>
                          </a:solidFill>
                          <a:latin typeface="+mn-lt"/>
                          <a:ea typeface="+mn-ea"/>
                          <a:cs typeface="+mn-cs"/>
                        </a:rPr>
                        <a:t>清水義彦</a:t>
                      </a:r>
                      <a:r>
                        <a:rPr kumimoji="1" lang="ja-JP" altLang="en-US" sz="1800" b="1" kern="1200" dirty="0" smtClean="0">
                          <a:solidFill>
                            <a:schemeClr val="dk1"/>
                          </a:solidFill>
                          <a:latin typeface="+mn-lt"/>
                          <a:ea typeface="+mn-ea"/>
                          <a:cs typeface="+mn-cs"/>
                        </a:rPr>
                        <a:t>（群馬大）</a:t>
                      </a:r>
                      <a:endParaRPr kumimoji="1" lang="ja-JP" altLang="en-US" b="1" dirty="0"/>
                    </a:p>
                  </a:txBody>
                  <a:tcPr/>
                </a:tc>
                <a:tc>
                  <a:txBody>
                    <a:bodyPr/>
                    <a:lstStyle/>
                    <a:p>
                      <a:r>
                        <a:rPr kumimoji="1" lang="ja-JP" altLang="en-US" sz="1800" b="1" dirty="0" smtClean="0"/>
                        <a:t>清水義彦（群馬大）</a:t>
                      </a:r>
                      <a:endParaRPr kumimoji="1" lang="ja-JP" altLang="en-US" sz="1800" b="1" dirty="0"/>
                    </a:p>
                  </a:txBody>
                  <a:tcPr/>
                </a:tc>
                <a:tc>
                  <a:txBody>
                    <a:bodyPr/>
                    <a:lstStyle/>
                    <a:p>
                      <a:r>
                        <a:rPr kumimoji="1" lang="ja-JP" altLang="en-US" b="1" dirty="0" smtClean="0">
                          <a:latin typeface="HGPｺﾞｼｯｸE" pitchFamily="50" charset="-128"/>
                          <a:ea typeface="HGPｺﾞｼｯｸE" pitchFamily="50" charset="-128"/>
                        </a:rPr>
                        <a:t>委員</a:t>
                      </a:r>
                      <a:endParaRPr kumimoji="1" lang="ja-JP" altLang="en-US" b="1" dirty="0">
                        <a:latin typeface="HGPｺﾞｼｯｸE" pitchFamily="50" charset="-128"/>
                        <a:ea typeface="HGPｺﾞｼｯｸE" pitchFamily="50" charset="-128"/>
                      </a:endParaRPr>
                    </a:p>
                  </a:txBody>
                  <a:tcPr/>
                </a:tc>
                <a:tc>
                  <a:txBody>
                    <a:bodyPr/>
                    <a:lstStyle/>
                    <a:p>
                      <a:r>
                        <a:rPr kumimoji="1" lang="ja-JP" altLang="en-US" b="1" dirty="0" smtClean="0">
                          <a:latin typeface="HGPｺﾞｼｯｸE" pitchFamily="50" charset="-128"/>
                          <a:ea typeface="HGPｺﾞｼｯｸE" pitchFamily="50" charset="-128"/>
                        </a:rPr>
                        <a:t>委員</a:t>
                      </a:r>
                      <a:endParaRPr kumimoji="1" lang="ja-JP" altLang="en-US" b="1" dirty="0">
                        <a:latin typeface="HGPｺﾞｼｯｸE" pitchFamily="50" charset="-128"/>
                        <a:ea typeface="HGPｺﾞｼｯｸE" pitchFamily="50" charset="-128"/>
                      </a:endParaRPr>
                    </a:p>
                  </a:txBody>
                  <a:tcPr/>
                </a:tc>
              </a:tr>
              <a:tr h="4320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800" b="1" kern="1200" dirty="0" smtClean="0">
                          <a:solidFill>
                            <a:schemeClr val="dk1"/>
                          </a:solidFill>
                          <a:latin typeface="+mn-lt"/>
                          <a:ea typeface="+mn-ea"/>
                          <a:cs typeface="+mn-cs"/>
                        </a:rPr>
                        <a:t>岸井隆幸</a:t>
                      </a:r>
                      <a:r>
                        <a:rPr kumimoji="1" lang="ja-JP" altLang="en-US" sz="1800" b="1" kern="1200" dirty="0" smtClean="0">
                          <a:solidFill>
                            <a:schemeClr val="dk1"/>
                          </a:solidFill>
                          <a:latin typeface="+mn-lt"/>
                          <a:ea typeface="+mn-ea"/>
                          <a:cs typeface="+mn-cs"/>
                        </a:rPr>
                        <a:t>（日大）</a:t>
                      </a:r>
                      <a:endParaRPr kumimoji="1" lang="ja-JP" altLang="en-US"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b="1" dirty="0" smtClean="0"/>
                        <a:t>岸井隆幸（日大）</a:t>
                      </a:r>
                    </a:p>
                  </a:txBody>
                  <a:tcPr/>
                </a:tc>
                <a:tc>
                  <a:txBody>
                    <a:bodyPr/>
                    <a:lstStyle/>
                    <a:p>
                      <a:endParaRPr kumimoji="1" lang="ja-JP" altLang="en-US" dirty="0"/>
                    </a:p>
                  </a:txBody>
                  <a:tcPr/>
                </a:tc>
                <a:tc>
                  <a:txBody>
                    <a:bodyPr/>
                    <a:lstStyle/>
                    <a:p>
                      <a:endParaRPr kumimoji="1" lang="ja-JP" altLang="en-US"/>
                    </a:p>
                  </a:txBody>
                  <a:tcPr/>
                </a:tc>
              </a:tr>
              <a:tr h="370840">
                <a:tc>
                  <a:txBody>
                    <a:bodyPr/>
                    <a:lstStyle/>
                    <a:p>
                      <a:endParaRPr kumimoji="1" lang="ja-JP" altLang="en-US"/>
                    </a:p>
                  </a:txBody>
                  <a:tcPr/>
                </a:tc>
                <a:tc>
                  <a:txBody>
                    <a:bodyPr/>
                    <a:lstStyle/>
                    <a:p>
                      <a:r>
                        <a:rPr kumimoji="1" lang="ja-JP" altLang="en-US" dirty="0" smtClean="0"/>
                        <a:t>竹村公太郎</a:t>
                      </a:r>
                      <a:r>
                        <a:rPr kumimoji="1" lang="ja-JP" altLang="en-US" sz="1200" dirty="0" smtClean="0"/>
                        <a:t>（水フォーラム）</a:t>
                      </a:r>
                      <a:endParaRPr kumimoji="1" lang="ja-JP" altLang="en-US" sz="1200" dirty="0"/>
                    </a:p>
                  </a:txBody>
                  <a:tcPr/>
                </a:tc>
                <a:tc>
                  <a:txBody>
                    <a:bodyPr/>
                    <a:lstStyle/>
                    <a:p>
                      <a:endParaRPr kumimoji="1" lang="ja-JP" altLang="en-US" dirty="0"/>
                    </a:p>
                  </a:txBody>
                  <a:tcPr/>
                </a:tc>
                <a:tc>
                  <a:txBody>
                    <a:bodyPr/>
                    <a:lstStyle/>
                    <a:p>
                      <a:endParaRPr kumimoji="1" lang="ja-JP" altLang="en-US"/>
                    </a:p>
                  </a:txBody>
                  <a:tcPr/>
                </a:tc>
              </a:tr>
              <a:tr h="370840">
                <a:tc>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山田　正（中央大）</a:t>
                      </a:r>
                      <a:endParaRPr kumimoji="1" lang="ja-JP" altLang="en-US" dirty="0"/>
                    </a:p>
                  </a:txBody>
                  <a:tcPr/>
                </a:tc>
                <a:tc>
                  <a:txBody>
                    <a:bodyPr/>
                    <a:lstStyle/>
                    <a:p>
                      <a:endParaRPr kumimoji="1" lang="ja-JP" altLang="en-US" dirty="0"/>
                    </a:p>
                  </a:txBody>
                  <a:tcPr/>
                </a:tc>
                <a:tc>
                  <a:txBody>
                    <a:bodyPr/>
                    <a:lstStyle/>
                    <a:p>
                      <a:endParaRPr kumimoji="1" lang="ja-JP" altLang="en-US"/>
                    </a:p>
                  </a:txBody>
                  <a:tcPr/>
                </a:tc>
              </a:tr>
              <a:tr h="370840">
                <a:tc>
                  <a:txBody>
                    <a:bodyPr/>
                    <a:lstStyle/>
                    <a:p>
                      <a:endParaRPr kumimoji="1" lang="ja-JP" altLang="en-US"/>
                    </a:p>
                  </a:txBody>
                  <a:tcPr/>
                </a:tc>
                <a:tc>
                  <a:txBody>
                    <a:bodyPr/>
                    <a:lstStyle/>
                    <a:p>
                      <a:r>
                        <a:rPr kumimoji="1" lang="ja-JP" altLang="en-US" dirty="0" smtClean="0"/>
                        <a:t>石原研而（東大）</a:t>
                      </a: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539552" y="5589240"/>
            <a:ext cx="7920880"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会計検査院・専門機関の検証はどう反映されたか？問題点を充分精査したか？</a:t>
            </a:r>
            <a:endParaRPr kumimoji="1" lang="ja-JP" altLang="en-US" dirty="0"/>
          </a:p>
        </p:txBody>
      </p:sp>
      <p:sp>
        <p:nvSpPr>
          <p:cNvPr id="2" name="タイトル 1"/>
          <p:cNvSpPr>
            <a:spLocks noGrp="1"/>
          </p:cNvSpPr>
          <p:nvPr>
            <p:ph type="title"/>
          </p:nvPr>
        </p:nvSpPr>
        <p:spPr/>
        <p:txBody>
          <a:bodyPr>
            <a:normAutofit/>
          </a:bodyPr>
          <a:lstStyle/>
          <a:p>
            <a:r>
              <a:rPr kumimoji="1" lang="ja-JP" altLang="en-US" dirty="0" smtClean="0"/>
              <a:t>高規格堤防整備の抜本的見直し</a:t>
            </a:r>
            <a:endParaRPr kumimoji="1" lang="ja-JP" altLang="en-US" dirty="0"/>
          </a:p>
        </p:txBody>
      </p:sp>
      <p:sp>
        <p:nvSpPr>
          <p:cNvPr id="3" name="コンテンツ プレースホルダ 2"/>
          <p:cNvSpPr>
            <a:spLocks noGrp="1"/>
          </p:cNvSpPr>
          <p:nvPr>
            <p:ph idx="1"/>
          </p:nvPr>
        </p:nvSpPr>
        <p:spPr>
          <a:xfrm>
            <a:off x="457200" y="1600200"/>
            <a:ext cx="8229600" cy="4565104"/>
          </a:xfrm>
        </p:spPr>
        <p:txBody>
          <a:bodyPr>
            <a:normAutofit fontScale="85000" lnSpcReduction="20000"/>
          </a:bodyPr>
          <a:lstStyle/>
          <a:p>
            <a:pPr>
              <a:buNone/>
            </a:pPr>
            <a:r>
              <a:rPr lang="ja-JP" altLang="en-US" dirty="0" smtClean="0"/>
              <a:t>　　</a:t>
            </a:r>
            <a:endParaRPr lang="en-US" altLang="ja-JP" dirty="0" smtClean="0"/>
          </a:p>
          <a:p>
            <a:r>
              <a:rPr lang="ja-JP" altLang="en-US" sz="2800" b="1" dirty="0" smtClean="0"/>
              <a:t>「人口が集中した区域で、堤防が決壊すると甚大な人的被害が発生する可能性が高い区間」に絞り込んで整備⇒下流域１～２割に縮小。</a:t>
            </a:r>
            <a:endParaRPr lang="en-US" altLang="ja-JP" sz="2800" b="1" dirty="0" smtClean="0"/>
          </a:p>
          <a:p>
            <a:pPr>
              <a:buNone/>
            </a:pPr>
            <a:r>
              <a:rPr lang="ja-JP" altLang="en-US" sz="2400" b="1" dirty="0" smtClean="0"/>
              <a:t>　　例）</a:t>
            </a:r>
            <a:r>
              <a:rPr lang="ja-JP" altLang="ja-JP" sz="2400" b="1" dirty="0" smtClean="0"/>
              <a:t>ゼロメートル（海面下）地帯や密集した市街地で浸水深の大きい地域</a:t>
            </a:r>
            <a:endParaRPr lang="en-US" altLang="ja-JP" sz="2400" b="1" dirty="0" smtClean="0"/>
          </a:p>
          <a:p>
            <a:pPr>
              <a:buNone/>
            </a:pPr>
            <a:r>
              <a:rPr lang="ja-JP" altLang="en-US" sz="2400" b="1" dirty="0" smtClean="0"/>
              <a:t>　　　　</a:t>
            </a:r>
            <a:r>
              <a:rPr lang="ja-JP" altLang="ja-JP" sz="2400" b="1" dirty="0" smtClean="0"/>
              <a:t>を防護する区間」</a:t>
            </a:r>
            <a:endParaRPr lang="ja-JP" altLang="en-US" sz="2800" b="1" dirty="0" smtClean="0"/>
          </a:p>
          <a:p>
            <a:r>
              <a:rPr lang="ja-JP" altLang="en-US" sz="2800" b="1" dirty="0" smtClean="0"/>
              <a:t>その他区間では、越水対策をやめ、浸透・侵食等に対応しうる堤防強化対策を積極的に実施</a:t>
            </a:r>
            <a:endParaRPr lang="en-US" altLang="ja-JP" sz="2800" b="1" dirty="0" smtClean="0"/>
          </a:p>
          <a:p>
            <a:pPr>
              <a:buNone/>
            </a:pPr>
            <a:endParaRPr kumimoji="1" lang="en-US" altLang="ja-JP" sz="2400" dirty="0" smtClean="0"/>
          </a:p>
          <a:p>
            <a:pPr>
              <a:buNone/>
            </a:pPr>
            <a:r>
              <a:rPr kumimoji="1" lang="ja-JP" altLang="en-US" sz="2400" b="1" dirty="0" smtClean="0"/>
              <a:t>　　　　　　　　　○</a:t>
            </a:r>
            <a:r>
              <a:rPr lang="ja-JP" altLang="en-US" sz="2400" b="1" dirty="0" smtClean="0"/>
              <a:t>まちづくりと連携して実施することが効率的</a:t>
            </a:r>
            <a:endParaRPr lang="en-US" altLang="ja-JP" sz="2400" b="1" dirty="0" smtClean="0"/>
          </a:p>
          <a:p>
            <a:pPr>
              <a:buNone/>
            </a:pPr>
            <a:r>
              <a:rPr lang="ja-JP" altLang="en-US" sz="2400" b="1" dirty="0" smtClean="0"/>
              <a:t>　　　　　　　　　○まち側へのインセンティブ</a:t>
            </a:r>
            <a:endParaRPr lang="en-US" altLang="ja-JP" sz="2400" b="1" dirty="0" smtClean="0"/>
          </a:p>
          <a:p>
            <a:pPr>
              <a:buNone/>
            </a:pPr>
            <a:r>
              <a:rPr kumimoji="1" lang="ja-JP" altLang="en-US" sz="2400" dirty="0" smtClean="0"/>
              <a:t>　　　　　　　　</a:t>
            </a:r>
            <a:r>
              <a:rPr kumimoji="1" lang="ja-JP" altLang="en-US" sz="2400" b="1" dirty="0" smtClean="0"/>
              <a:t>⇒あくまでも、まちづくり事業との一体性を強調</a:t>
            </a:r>
            <a:endParaRPr kumimoji="1" lang="en-US" altLang="ja-JP" sz="2400" b="1" dirty="0" smtClean="0"/>
          </a:p>
          <a:p>
            <a:pPr>
              <a:buNone/>
            </a:pPr>
            <a:r>
              <a:rPr lang="ja-JP" altLang="en-US" sz="2400" b="1" dirty="0" smtClean="0"/>
              <a:t>　　　　　　</a:t>
            </a:r>
            <a:endParaRPr kumimoji="1" lang="ja-JP" altLang="en-US" sz="2400" b="1"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115616" y="4581128"/>
            <a:ext cx="6120680" cy="1440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1"/>
          <p:cNvSpPr>
            <a:spLocks noGrp="1"/>
          </p:cNvSpPr>
          <p:nvPr>
            <p:ph type="title"/>
          </p:nvPr>
        </p:nvSpPr>
        <p:spPr/>
        <p:txBody>
          <a:bodyPr>
            <a:normAutofit/>
          </a:bodyPr>
          <a:lstStyle/>
          <a:p>
            <a:r>
              <a:rPr kumimoji="1" lang="ja-JP" altLang="en-US" sz="2800" dirty="0" smtClean="0"/>
              <a:t>利根川・江戸川河川整備計画（原案）</a:t>
            </a:r>
            <a:r>
              <a:rPr kumimoji="1" lang="en-US" altLang="ja-JP" sz="2800" dirty="0" smtClean="0"/>
              <a:t/>
            </a:r>
            <a:br>
              <a:rPr kumimoji="1" lang="en-US" altLang="ja-JP" sz="2800" dirty="0" smtClean="0"/>
            </a:br>
            <a:r>
              <a:rPr kumimoji="1" lang="ja-JP" altLang="en-US" sz="2800" dirty="0" smtClean="0"/>
              <a:t>第５章（５）超過洪水対策</a:t>
            </a:r>
            <a:endParaRPr kumimoji="1" lang="ja-JP" altLang="en-US" sz="2800" dirty="0"/>
          </a:p>
        </p:txBody>
      </p:sp>
      <p:sp>
        <p:nvSpPr>
          <p:cNvPr id="3" name="コンテンツ プレースホルダ 2"/>
          <p:cNvSpPr>
            <a:spLocks noGrp="1"/>
          </p:cNvSpPr>
          <p:nvPr>
            <p:ph idx="1"/>
          </p:nvPr>
        </p:nvSpPr>
        <p:spPr>
          <a:xfrm>
            <a:off x="457200" y="1600200"/>
            <a:ext cx="8363272" cy="4525963"/>
          </a:xfrm>
        </p:spPr>
        <p:txBody>
          <a:bodyPr>
            <a:normAutofit fontScale="92500" lnSpcReduction="10000"/>
          </a:bodyPr>
          <a:lstStyle/>
          <a:p>
            <a:pPr>
              <a:buNone/>
            </a:pPr>
            <a:r>
              <a:rPr kumimoji="1" lang="ja-JP" altLang="en-US" dirty="0" smtClean="0"/>
              <a:t>○施行区間</a:t>
            </a:r>
            <a:endParaRPr kumimoji="1" lang="en-US" altLang="ja-JP" dirty="0" smtClean="0"/>
          </a:p>
          <a:p>
            <a:pPr>
              <a:buNone/>
            </a:pPr>
            <a:r>
              <a:rPr kumimoji="1" lang="ja-JP" altLang="en-US" dirty="0" smtClean="0"/>
              <a:t>　江戸川</a:t>
            </a:r>
            <a:r>
              <a:rPr kumimoji="1" lang="ja-JP" altLang="en-US" dirty="0" smtClean="0"/>
              <a:t>右岸（江戸川区側）に関して</a:t>
            </a:r>
            <a:endParaRPr kumimoji="1" lang="en-US" altLang="ja-JP" dirty="0" smtClean="0"/>
          </a:p>
          <a:p>
            <a:pPr>
              <a:buNone/>
            </a:pPr>
            <a:r>
              <a:rPr lang="ja-JP" altLang="en-US" dirty="0" smtClean="0"/>
              <a:t>　</a:t>
            </a:r>
            <a:r>
              <a:rPr kumimoji="1" lang="ja-JP" altLang="en-US" dirty="0" smtClean="0"/>
              <a:t>「水元公園付近から</a:t>
            </a:r>
            <a:r>
              <a:rPr kumimoji="1" lang="en-US" altLang="ja-JP" dirty="0" smtClean="0"/>
              <a:t>JR</a:t>
            </a:r>
            <a:r>
              <a:rPr kumimoji="1" lang="ja-JP" altLang="en-US" dirty="0" smtClean="0"/>
              <a:t>京葉線橋梁まで」</a:t>
            </a:r>
            <a:endParaRPr lang="en-US" altLang="ja-JP" dirty="0" smtClean="0"/>
          </a:p>
          <a:p>
            <a:pPr>
              <a:buNone/>
            </a:pPr>
            <a:r>
              <a:rPr kumimoji="1" lang="ja-JP" altLang="en-US" dirty="0" smtClean="0"/>
              <a:t>　　　　　　　　　　</a:t>
            </a:r>
            <a:r>
              <a:rPr kumimoji="1" lang="en-US" altLang="ja-JP" dirty="0" smtClean="0"/>
              <a:t>【</a:t>
            </a:r>
            <a:r>
              <a:rPr kumimoji="1" lang="ja-JP" altLang="en-US" dirty="0" smtClean="0"/>
              <a:t>密集市街地</a:t>
            </a:r>
            <a:r>
              <a:rPr kumimoji="1" lang="en-US" altLang="ja-JP" dirty="0" smtClean="0"/>
              <a:t>】</a:t>
            </a:r>
            <a:endParaRPr lang="en-US" altLang="ja-JP" dirty="0" smtClean="0"/>
          </a:p>
          <a:p>
            <a:pPr>
              <a:buNone/>
            </a:pPr>
            <a:r>
              <a:rPr kumimoji="1" lang="ja-JP" altLang="en-US" dirty="0" smtClean="0"/>
              <a:t>　　　　　</a:t>
            </a:r>
            <a:r>
              <a:rPr kumimoji="1" lang="ja-JP" altLang="en-US" dirty="0" smtClean="0"/>
              <a:t>　　　　　　延長</a:t>
            </a:r>
            <a:r>
              <a:rPr kumimoji="1" lang="en-US" altLang="ja-JP" dirty="0" smtClean="0"/>
              <a:t>19.4km</a:t>
            </a:r>
            <a:r>
              <a:rPr lang="ja-JP" altLang="en-US" dirty="0" smtClean="0"/>
              <a:t>  </a:t>
            </a:r>
            <a:endParaRPr kumimoji="1" lang="en-US" altLang="ja-JP" dirty="0" smtClean="0"/>
          </a:p>
          <a:p>
            <a:pPr>
              <a:buNone/>
            </a:pPr>
            <a:r>
              <a:rPr kumimoji="1" lang="ja-JP" altLang="en-US" sz="2400" dirty="0" smtClean="0"/>
              <a:t>　＊江戸川左岸は、市川市国府台付近から</a:t>
            </a:r>
            <a:r>
              <a:rPr kumimoji="1" lang="en-US" altLang="ja-JP" sz="2400" dirty="0" smtClean="0"/>
              <a:t>JR</a:t>
            </a:r>
            <a:r>
              <a:rPr kumimoji="1" lang="ja-JP" altLang="en-US" sz="2400" dirty="0" smtClean="0"/>
              <a:t>京葉線橋梁まで</a:t>
            </a:r>
            <a:r>
              <a:rPr kumimoji="1" lang="en-US" altLang="ja-JP" sz="2400" dirty="0" smtClean="0"/>
              <a:t>13.8km</a:t>
            </a:r>
            <a:endParaRPr kumimoji="1" lang="en-US" altLang="ja-JP" sz="2600" dirty="0" smtClean="0"/>
          </a:p>
          <a:p>
            <a:pPr>
              <a:buNone/>
            </a:pPr>
            <a:r>
              <a:rPr lang="en-US" altLang="ja-JP" sz="2800" b="1" dirty="0" smtClean="0"/>
              <a:t>    </a:t>
            </a:r>
            <a:r>
              <a:rPr lang="ja-JP" altLang="en-US" sz="2800" b="1" dirty="0" smtClean="0"/>
              <a:t>　　　密集市街地でのスーパー堤防事業は</a:t>
            </a:r>
            <a:endParaRPr lang="en-US" altLang="ja-JP" sz="2800" b="1" dirty="0" smtClean="0"/>
          </a:p>
          <a:p>
            <a:pPr>
              <a:buNone/>
            </a:pPr>
            <a:r>
              <a:rPr lang="ja-JP" altLang="en-US" sz="2800" b="1" dirty="0" smtClean="0"/>
              <a:t>　　　　　　　　　　本当に持続可能か？</a:t>
            </a:r>
            <a:endParaRPr lang="en-US" altLang="ja-JP" sz="2800" b="1" dirty="0" smtClean="0"/>
          </a:p>
          <a:p>
            <a:pPr>
              <a:buNone/>
            </a:pPr>
            <a:r>
              <a:rPr kumimoji="1" lang="ja-JP" altLang="en-US" sz="2800" b="1" dirty="0" smtClean="0"/>
              <a:t>　　　　　　　　　いつまでにできるのか？　</a:t>
            </a:r>
            <a:endParaRPr kumimoji="1" lang="en-US" altLang="ja-JP" sz="2800" b="1" dirty="0" smtClean="0"/>
          </a:p>
          <a:p>
            <a:pPr>
              <a:buNone/>
            </a:pPr>
            <a:endParaRPr kumimoji="1" lang="ja-JP" alt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「利根川・江戸川河川整備計画」</a:t>
            </a:r>
            <a:r>
              <a:rPr kumimoji="1" lang="en-US" altLang="ja-JP" dirty="0" smtClean="0"/>
              <a:t/>
            </a:r>
            <a:br>
              <a:rPr kumimoji="1" lang="en-US" altLang="ja-JP" dirty="0" smtClean="0"/>
            </a:br>
            <a:r>
              <a:rPr lang="ja-JP" altLang="en-US" dirty="0" smtClean="0"/>
              <a:t>策定にあたり</a:t>
            </a:r>
            <a:r>
              <a:rPr kumimoji="1" lang="ja-JP" altLang="en-US" dirty="0" smtClean="0"/>
              <a:t>求めること</a:t>
            </a:r>
            <a:endParaRPr kumimoji="1" lang="ja-JP" altLang="en-US" dirty="0"/>
          </a:p>
        </p:txBody>
      </p:sp>
      <p:sp>
        <p:nvSpPr>
          <p:cNvPr id="3" name="コンテンツ プレースホルダ 2"/>
          <p:cNvSpPr>
            <a:spLocks noGrp="1"/>
          </p:cNvSpPr>
          <p:nvPr>
            <p:ph idx="1"/>
          </p:nvPr>
        </p:nvSpPr>
        <p:spPr/>
        <p:txBody>
          <a:bodyPr>
            <a:normAutofit/>
          </a:bodyPr>
          <a:lstStyle/>
          <a:p>
            <a:pPr>
              <a:buNone/>
            </a:pPr>
            <a:r>
              <a:rPr lang="ja-JP" altLang="en-US" dirty="0" smtClean="0"/>
              <a:t>住民や自治体への過度の負担、費用や期間</a:t>
            </a:r>
            <a:endParaRPr lang="en-US" altLang="ja-JP" dirty="0" smtClean="0"/>
          </a:p>
          <a:p>
            <a:pPr>
              <a:buNone/>
            </a:pPr>
            <a:r>
              <a:rPr lang="ja-JP" altLang="en-US" dirty="0" smtClean="0"/>
              <a:t>　　　及び　費用対効果の不確実性に鑑み、</a:t>
            </a:r>
            <a:endParaRPr lang="en-US" altLang="ja-JP" dirty="0" smtClean="0"/>
          </a:p>
          <a:p>
            <a:pPr>
              <a:buNone/>
            </a:pPr>
            <a:endParaRPr lang="en-US" altLang="ja-JP" dirty="0" smtClean="0"/>
          </a:p>
          <a:p>
            <a:pPr>
              <a:buNone/>
            </a:pPr>
            <a:r>
              <a:rPr lang="ja-JP" altLang="en-US" dirty="0" smtClean="0"/>
              <a:t>①本計画から「高規格堤防」を削除して下さい。</a:t>
            </a:r>
            <a:endParaRPr lang="en-US" altLang="ja-JP" dirty="0" smtClean="0"/>
          </a:p>
          <a:p>
            <a:pPr>
              <a:buNone/>
            </a:pPr>
            <a:r>
              <a:rPr lang="ja-JP" altLang="en-US" dirty="0" smtClean="0"/>
              <a:t>②より少ない費用・期間で、治水効果が期待できる</a:t>
            </a:r>
            <a:r>
              <a:rPr kumimoji="1" lang="ja-JP" altLang="en-US" dirty="0" smtClean="0"/>
              <a:t>別の工法について早急に検討して下さい。</a:t>
            </a:r>
            <a:endParaRPr kumimoji="1" lang="en-US" altLang="ja-JP" dirty="0" smtClean="0"/>
          </a:p>
          <a:p>
            <a:pPr>
              <a:buNone/>
            </a:pPr>
            <a:r>
              <a:rPr lang="ja-JP" altLang="en-US" dirty="0" smtClean="0"/>
              <a:t>（例：鋼矢板やソイルセメント連続地中壁を堤防中心部に設置するハイブリッド堤防など）</a:t>
            </a:r>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制度創設の経緯</a:t>
            </a:r>
            <a:endParaRPr kumimoji="1" lang="ja-JP" altLang="en-US" dirty="0"/>
          </a:p>
        </p:txBody>
      </p:sp>
      <p:sp>
        <p:nvSpPr>
          <p:cNvPr id="3" name="コンテンツ プレースホルダ 2"/>
          <p:cNvSpPr>
            <a:spLocks noGrp="1"/>
          </p:cNvSpPr>
          <p:nvPr>
            <p:ph idx="1"/>
          </p:nvPr>
        </p:nvSpPr>
        <p:spPr>
          <a:xfrm>
            <a:off x="457200" y="1600200"/>
            <a:ext cx="8229600" cy="5069160"/>
          </a:xfrm>
        </p:spPr>
        <p:txBody>
          <a:bodyPr>
            <a:normAutofit fontScale="70000" lnSpcReduction="20000"/>
          </a:bodyPr>
          <a:lstStyle/>
          <a:p>
            <a:pPr>
              <a:buNone/>
            </a:pPr>
            <a:r>
              <a:rPr lang="en-US" altLang="ja-JP" b="1" dirty="0" smtClean="0"/>
              <a:t>1980</a:t>
            </a:r>
            <a:r>
              <a:rPr lang="ja-JP" altLang="ja-JP" b="1" dirty="0" smtClean="0"/>
              <a:t>年代</a:t>
            </a:r>
            <a:r>
              <a:rPr lang="ja-JP" altLang="en-US" b="1" dirty="0" smtClean="0"/>
              <a:t>　</a:t>
            </a:r>
            <a:r>
              <a:rPr lang="ja-JP" altLang="ja-JP" b="1" dirty="0" smtClean="0"/>
              <a:t>中曽根</a:t>
            </a:r>
            <a:r>
              <a:rPr lang="ja-JP" altLang="ja-JP" b="1" dirty="0"/>
              <a:t>政権</a:t>
            </a:r>
            <a:r>
              <a:rPr lang="ja-JP" altLang="ja-JP" b="1" dirty="0" smtClean="0"/>
              <a:t>時代</a:t>
            </a:r>
            <a:r>
              <a:rPr lang="ja-JP" altLang="en-US" b="1" dirty="0" smtClean="0"/>
              <a:t>の内需拡大策</a:t>
            </a:r>
            <a:endParaRPr lang="en-US" altLang="ja-JP" b="1" dirty="0" smtClean="0"/>
          </a:p>
          <a:p>
            <a:pPr>
              <a:buNone/>
            </a:pPr>
            <a:endParaRPr lang="en-US" altLang="ja-JP" dirty="0" smtClean="0"/>
          </a:p>
          <a:p>
            <a:pPr>
              <a:buNone/>
            </a:pPr>
            <a:r>
              <a:rPr lang="ja-JP" altLang="en-US" dirty="0"/>
              <a:t>　</a:t>
            </a:r>
            <a:r>
              <a:rPr lang="ja-JP" altLang="en-US" dirty="0" smtClean="0"/>
              <a:t>　当時、</a:t>
            </a:r>
            <a:r>
              <a:rPr lang="ja-JP" altLang="ja-JP" dirty="0" smtClean="0"/>
              <a:t>経常</a:t>
            </a:r>
            <a:r>
              <a:rPr lang="ja-JP" altLang="ja-JP" dirty="0"/>
              <a:t>赤字が拡大するアメリカに対し、日本の経常黒字は</a:t>
            </a:r>
            <a:r>
              <a:rPr lang="ja-JP" altLang="ja-JP" dirty="0" smtClean="0"/>
              <a:t>巨額</a:t>
            </a:r>
            <a:r>
              <a:rPr lang="ja-JP" altLang="ja-JP" dirty="0"/>
              <a:t>になって</a:t>
            </a:r>
            <a:r>
              <a:rPr lang="ja-JP" altLang="ja-JP" dirty="0" smtClean="0"/>
              <a:t>い</a:t>
            </a:r>
            <a:r>
              <a:rPr lang="ja-JP" altLang="en-US" dirty="0" smtClean="0"/>
              <a:t>た</a:t>
            </a:r>
            <a:r>
              <a:rPr lang="ja-JP" altLang="ja-JP" dirty="0" smtClean="0"/>
              <a:t>。</a:t>
            </a:r>
            <a:r>
              <a:rPr lang="ja-JP" altLang="en-US" dirty="0" smtClean="0"/>
              <a:t>日本は、</a:t>
            </a:r>
            <a:r>
              <a:rPr lang="ja-JP" altLang="ja-JP" dirty="0" smtClean="0"/>
              <a:t>日米</a:t>
            </a:r>
            <a:r>
              <a:rPr lang="ja-JP" altLang="ja-JP" dirty="0"/>
              <a:t>関係のみならず、世界経済の調和ある発展という観点からも、この是正を命題として</a:t>
            </a:r>
            <a:r>
              <a:rPr lang="ja-JP" altLang="ja-JP" dirty="0" smtClean="0"/>
              <a:t>突きつけられた</a:t>
            </a:r>
            <a:r>
              <a:rPr lang="ja-JP" altLang="en-US" dirty="0" smtClean="0"/>
              <a:t>。そこで、</a:t>
            </a:r>
            <a:r>
              <a:rPr lang="ja-JP" altLang="ja-JP" dirty="0" smtClean="0"/>
              <a:t>元日</a:t>
            </a:r>
            <a:r>
              <a:rPr lang="ja-JP" altLang="ja-JP" dirty="0"/>
              <a:t>銀総裁の前川春雄さんを座長に「国際協調のための経済構造調整研究会」を</a:t>
            </a:r>
            <a:r>
              <a:rPr lang="ja-JP" altLang="ja-JP" dirty="0" smtClean="0"/>
              <a:t>立ち上</a:t>
            </a:r>
            <a:r>
              <a:rPr lang="ja-JP" altLang="en-US" dirty="0" smtClean="0"/>
              <a:t>げ</a:t>
            </a:r>
            <a:r>
              <a:rPr lang="ja-JP" altLang="ja-JP" dirty="0" smtClean="0"/>
              <a:t>た。</a:t>
            </a:r>
            <a:endParaRPr lang="en-US" altLang="ja-JP" dirty="0" smtClean="0"/>
          </a:p>
          <a:p>
            <a:pPr>
              <a:buNone/>
            </a:pPr>
            <a:r>
              <a:rPr lang="ja-JP" altLang="en-US" dirty="0">
                <a:hlinkClick r:id="rId2"/>
              </a:rPr>
              <a:t>　</a:t>
            </a:r>
            <a:endParaRPr lang="en-US" altLang="ja-JP" dirty="0" smtClean="0">
              <a:hlinkClick r:id="rId2"/>
            </a:endParaRPr>
          </a:p>
          <a:p>
            <a:pPr>
              <a:buNone/>
            </a:pPr>
            <a:r>
              <a:rPr lang="ja-JP" altLang="en-US" dirty="0" smtClean="0"/>
              <a:t>　　同研究会は、</a:t>
            </a:r>
            <a:r>
              <a:rPr lang="ja-JP" altLang="ja-JP" dirty="0" smtClean="0"/>
              <a:t>「</a:t>
            </a:r>
            <a:r>
              <a:rPr lang="ja-JP" altLang="ja-JP" dirty="0"/>
              <a:t>日本の経済構造を輸出に頼らない内需主導型にする」ことを提言。その方策として第一に挙げられたのが「住宅対策及び都市再開発事業の推進 </a:t>
            </a:r>
            <a:r>
              <a:rPr lang="ja-JP" altLang="ja-JP" dirty="0" smtClean="0"/>
              <a:t>」。</a:t>
            </a:r>
            <a:r>
              <a:rPr lang="ja-JP" altLang="ja-JP" dirty="0"/>
              <a:t>内容は「住宅政策の抜本的改革を図り、住宅対策を充実・強化する。特に、</a:t>
            </a:r>
            <a:r>
              <a:rPr lang="ja-JP" altLang="ja-JP" b="1" dirty="0"/>
              <a:t>大都市圏を中心に、既成市街地の再開発による職住近接の居住スペースの創出や新住宅都市の建設を促進する。併せて都市機能の充実を図る。</a:t>
            </a:r>
            <a:r>
              <a:rPr lang="ja-JP" altLang="ja-JP" dirty="0" smtClean="0"/>
              <a:t>」</a:t>
            </a:r>
            <a:r>
              <a:rPr lang="ja-JP" altLang="en-US" dirty="0"/>
              <a:t>　</a:t>
            </a:r>
            <a:r>
              <a:rPr lang="ja-JP" altLang="en-US" dirty="0" smtClean="0"/>
              <a:t>　　　　　</a:t>
            </a:r>
            <a:endParaRPr lang="en-US" altLang="ja-JP" dirty="0" smtClean="0"/>
          </a:p>
          <a:p>
            <a:pPr>
              <a:buNone/>
            </a:pPr>
            <a:r>
              <a:rPr lang="ja-JP" altLang="en-US" dirty="0"/>
              <a:t>　</a:t>
            </a:r>
            <a:r>
              <a:rPr lang="ja-JP" altLang="en-US" dirty="0" smtClean="0"/>
              <a:t>　　　　（</a:t>
            </a:r>
            <a:r>
              <a:rPr lang="en-US" altLang="ja-JP" sz="2600" dirty="0" smtClean="0"/>
              <a:t>1986</a:t>
            </a:r>
            <a:r>
              <a:rPr lang="ja-JP" altLang="en-US" sz="2600" dirty="0" smtClean="0"/>
              <a:t>年</a:t>
            </a:r>
            <a:r>
              <a:rPr lang="en-US" altLang="ja-JP" sz="2600" dirty="0" smtClean="0"/>
              <a:t>4</a:t>
            </a:r>
            <a:r>
              <a:rPr lang="ja-JP" altLang="en-US" sz="2600" dirty="0"/>
              <a:t>月</a:t>
            </a:r>
            <a:r>
              <a:rPr lang="ja-JP" altLang="en-US" sz="2600" dirty="0" smtClean="0"/>
              <a:t>　「国際協調のための経済構造調整研究会報告書」より）</a:t>
            </a:r>
            <a:endParaRPr lang="en-US" altLang="ja-JP" sz="2600" dirty="0" smtClean="0"/>
          </a:p>
          <a:p>
            <a:pPr>
              <a:buNone/>
            </a:pPr>
            <a:endParaRPr lang="en-US" altLang="ja-JP" sz="2600" dirty="0" smtClean="0"/>
          </a:p>
          <a:p>
            <a:pPr>
              <a:buNone/>
            </a:pPr>
            <a:endParaRPr lang="en-US" altLang="ja-JP" sz="2600" dirty="0" smtClean="0"/>
          </a:p>
          <a:p>
            <a:pPr>
              <a:buNone/>
            </a:pPr>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642194"/>
          </a:xfrm>
        </p:spPr>
        <p:txBody>
          <a:bodyPr/>
          <a:lstStyle/>
          <a:p>
            <a:r>
              <a:rPr kumimoji="1" lang="ja-JP" altLang="en-US" dirty="0" smtClean="0"/>
              <a:t>進捗率</a:t>
            </a:r>
            <a:r>
              <a:rPr kumimoji="1" lang="en-US" altLang="ja-JP" dirty="0" smtClean="0"/>
              <a:t/>
            </a:r>
            <a:br>
              <a:rPr kumimoji="1" lang="en-US" altLang="ja-JP" dirty="0" smtClean="0"/>
            </a:br>
            <a:r>
              <a:rPr kumimoji="1" lang="ja-JP" altLang="en-US" dirty="0" smtClean="0"/>
              <a:t>　　　　　　　　　　　　　　</a:t>
            </a:r>
            <a:r>
              <a:rPr kumimoji="1" lang="ja-JP" altLang="en-US" sz="2400" dirty="0" smtClean="0"/>
              <a:t>（</a:t>
            </a:r>
            <a:r>
              <a:rPr kumimoji="1" lang="en-US" altLang="ja-JP" sz="2400" dirty="0" smtClean="0"/>
              <a:t>2011</a:t>
            </a:r>
            <a:r>
              <a:rPr kumimoji="1" lang="ja-JP" altLang="en-US" sz="2400" dirty="0" smtClean="0"/>
              <a:t>年</a:t>
            </a:r>
            <a:r>
              <a:rPr kumimoji="1" lang="en-US" altLang="ja-JP" sz="2400" dirty="0" smtClean="0"/>
              <a:t>3</a:t>
            </a:r>
            <a:r>
              <a:rPr kumimoji="1" lang="ja-JP" altLang="en-US" sz="2400" dirty="0" smtClean="0"/>
              <a:t>月現在）</a:t>
            </a:r>
            <a:endParaRPr kumimoji="1" lang="ja-JP" altLang="en-US" dirty="0"/>
          </a:p>
        </p:txBody>
      </p:sp>
      <p:graphicFrame>
        <p:nvGraphicFramePr>
          <p:cNvPr id="4" name="コンテンツ プレースホルダ 3"/>
          <p:cNvGraphicFramePr>
            <a:graphicFrameLocks noGrp="1"/>
          </p:cNvGraphicFramePr>
          <p:nvPr>
            <p:ph idx="1"/>
          </p:nvPr>
        </p:nvGraphicFramePr>
        <p:xfrm>
          <a:off x="467544" y="2420888"/>
          <a:ext cx="8229600" cy="2996680"/>
        </p:xfrm>
        <a:graphic>
          <a:graphicData uri="http://schemas.openxmlformats.org/drawingml/2006/table">
            <a:tbl>
              <a:tblPr firstRow="1" bandRow="1">
                <a:tableStyleId>{5C22544A-7EE6-4342-B048-85BDC9FD1C3A}</a:tableStyleId>
              </a:tblPr>
              <a:tblGrid>
                <a:gridCol w="2743200"/>
                <a:gridCol w="2743200"/>
                <a:gridCol w="2743200"/>
              </a:tblGrid>
              <a:tr h="576064">
                <a:tc>
                  <a:txBody>
                    <a:bodyPr/>
                    <a:lstStyle/>
                    <a:p>
                      <a:endParaRPr kumimoji="1" lang="ja-JP" altLang="en-US" dirty="0"/>
                    </a:p>
                  </a:txBody>
                  <a:tcPr/>
                </a:tc>
                <a:tc>
                  <a:txBody>
                    <a:bodyPr/>
                    <a:lstStyle/>
                    <a:p>
                      <a:r>
                        <a:rPr kumimoji="1" lang="ja-JP" altLang="en-US" dirty="0" smtClean="0"/>
                        <a:t>　　　</a:t>
                      </a:r>
                      <a:r>
                        <a:rPr kumimoji="1" lang="ja-JP" altLang="en-US" sz="2400" dirty="0" smtClean="0"/>
                        <a:t>　国土交通省</a:t>
                      </a:r>
                      <a:endParaRPr kumimoji="1" lang="ja-JP" altLang="en-US" sz="2400" dirty="0"/>
                    </a:p>
                  </a:txBody>
                  <a:tcPr/>
                </a:tc>
                <a:tc>
                  <a:txBody>
                    <a:bodyPr/>
                    <a:lstStyle/>
                    <a:p>
                      <a:r>
                        <a:rPr kumimoji="1" lang="ja-JP" altLang="en-US" dirty="0" smtClean="0"/>
                        <a:t>　　　</a:t>
                      </a:r>
                      <a:r>
                        <a:rPr kumimoji="1" lang="ja-JP" altLang="en-US" sz="2400" dirty="0" smtClean="0"/>
                        <a:t>　会計検査院</a:t>
                      </a:r>
                      <a:endParaRPr kumimoji="1" lang="ja-JP" altLang="en-US" sz="2400" dirty="0"/>
                    </a:p>
                  </a:txBody>
                  <a:tcPr/>
                </a:tc>
              </a:tr>
              <a:tr h="683256">
                <a:tc>
                  <a:txBody>
                    <a:bodyPr/>
                    <a:lstStyle/>
                    <a:p>
                      <a:r>
                        <a:rPr kumimoji="1" lang="ja-JP" altLang="en-US" dirty="0" smtClean="0"/>
                        <a:t>　　　</a:t>
                      </a:r>
                      <a:r>
                        <a:rPr kumimoji="1" lang="ja-JP" altLang="en-US" sz="3200" dirty="0" smtClean="0"/>
                        <a:t>江戸川</a:t>
                      </a:r>
                      <a:endParaRPr kumimoji="1" lang="ja-JP" altLang="en-US" sz="3200" dirty="0"/>
                    </a:p>
                  </a:txBody>
                  <a:tcPr/>
                </a:tc>
                <a:tc>
                  <a:txBody>
                    <a:bodyPr/>
                    <a:lstStyle/>
                    <a:p>
                      <a:r>
                        <a:rPr kumimoji="1" lang="ja-JP" altLang="en-US" sz="3200" dirty="0" smtClean="0"/>
                        <a:t>　　　</a:t>
                      </a:r>
                      <a:r>
                        <a:rPr kumimoji="1" lang="en-US" altLang="ja-JP" sz="3200" dirty="0" smtClean="0"/>
                        <a:t>7.4</a:t>
                      </a:r>
                      <a:r>
                        <a:rPr kumimoji="1" lang="ja-JP" altLang="en-US" sz="3200" dirty="0" smtClean="0"/>
                        <a:t>　％</a:t>
                      </a:r>
                      <a:endParaRPr kumimoji="1" lang="ja-JP" altLang="en-US" sz="3200" dirty="0"/>
                    </a:p>
                  </a:txBody>
                  <a:tcPr/>
                </a:tc>
                <a:tc>
                  <a:txBody>
                    <a:bodyPr/>
                    <a:lstStyle/>
                    <a:p>
                      <a:r>
                        <a:rPr kumimoji="1" lang="ja-JP" altLang="en-US" sz="3200" dirty="0" smtClean="0"/>
                        <a:t>　　</a:t>
                      </a:r>
                      <a:r>
                        <a:rPr kumimoji="1" lang="en-US" altLang="ja-JP" sz="3200" dirty="0" smtClean="0"/>
                        <a:t>1.8</a:t>
                      </a:r>
                      <a:r>
                        <a:rPr kumimoji="1" lang="ja-JP" altLang="en-US" sz="3200" dirty="0" smtClean="0"/>
                        <a:t>　％</a:t>
                      </a:r>
                      <a:endParaRPr kumimoji="1" lang="ja-JP" altLang="en-US" sz="3200" dirty="0"/>
                    </a:p>
                  </a:txBody>
                  <a:tcPr/>
                </a:tc>
              </a:tr>
              <a:tr h="540880">
                <a:tc>
                  <a:txBody>
                    <a:bodyPr/>
                    <a:lstStyle/>
                    <a:p>
                      <a:r>
                        <a:rPr kumimoji="1" lang="ja-JP" altLang="en-US" dirty="0" smtClean="0"/>
                        <a:t>　　　</a:t>
                      </a:r>
                      <a:r>
                        <a:rPr kumimoji="1" lang="ja-JP" altLang="en-US" sz="3200" dirty="0" smtClean="0"/>
                        <a:t>荒川</a:t>
                      </a:r>
                      <a:endParaRPr kumimoji="1" lang="ja-JP" altLang="en-US" dirty="0"/>
                    </a:p>
                  </a:txBody>
                  <a:tcPr/>
                </a:tc>
                <a:tc>
                  <a:txBody>
                    <a:bodyPr/>
                    <a:lstStyle/>
                    <a:p>
                      <a:r>
                        <a:rPr kumimoji="1" lang="ja-JP" altLang="en-US" dirty="0" smtClean="0"/>
                        <a:t>　　　　　</a:t>
                      </a:r>
                      <a:r>
                        <a:rPr kumimoji="1" lang="en-US" altLang="ja-JP" sz="3200" dirty="0" smtClean="0"/>
                        <a:t>6.5</a:t>
                      </a:r>
                      <a:r>
                        <a:rPr kumimoji="1" lang="ja-JP" altLang="en-US" sz="3200" dirty="0" smtClean="0"/>
                        <a:t>　％</a:t>
                      </a:r>
                      <a:endParaRPr kumimoji="1" lang="ja-JP" altLang="en-US" dirty="0"/>
                    </a:p>
                  </a:txBody>
                  <a:tcPr/>
                </a:tc>
                <a:tc>
                  <a:txBody>
                    <a:bodyPr/>
                    <a:lstStyle/>
                    <a:p>
                      <a:r>
                        <a:rPr kumimoji="1" lang="ja-JP" altLang="en-US" dirty="0" smtClean="0"/>
                        <a:t>　　　　</a:t>
                      </a:r>
                      <a:r>
                        <a:rPr kumimoji="1" lang="en-US" altLang="ja-JP" sz="3200" dirty="0" smtClean="0"/>
                        <a:t>0.1</a:t>
                      </a:r>
                      <a:r>
                        <a:rPr kumimoji="1" lang="ja-JP" altLang="en-US" sz="3200" dirty="0" smtClean="0"/>
                        <a:t>　％</a:t>
                      </a:r>
                      <a:endParaRPr kumimoji="1" lang="ja-JP" altLang="en-US" dirty="0"/>
                    </a:p>
                  </a:txBody>
                  <a:tcPr/>
                </a:tc>
              </a:tr>
              <a:tr h="508370">
                <a:tc>
                  <a:txBody>
                    <a:bodyPr/>
                    <a:lstStyle/>
                    <a:p>
                      <a:r>
                        <a:rPr kumimoji="1" lang="ja-JP" altLang="en-US" dirty="0" smtClean="0"/>
                        <a:t>　　　</a:t>
                      </a:r>
                      <a:r>
                        <a:rPr kumimoji="1" lang="ja-JP" altLang="en-US" sz="3200" dirty="0" smtClean="0"/>
                        <a:t>多摩川</a:t>
                      </a:r>
                      <a:endParaRPr kumimoji="1" lang="ja-JP" altLang="en-US" sz="3200" dirty="0"/>
                    </a:p>
                  </a:txBody>
                  <a:tcPr/>
                </a:tc>
                <a:tc>
                  <a:txBody>
                    <a:bodyPr/>
                    <a:lstStyle/>
                    <a:p>
                      <a:r>
                        <a:rPr kumimoji="1" lang="ja-JP" altLang="en-US" dirty="0" smtClean="0"/>
                        <a:t>　　　　　</a:t>
                      </a:r>
                      <a:r>
                        <a:rPr kumimoji="1" lang="en-US" altLang="ja-JP" sz="3200" dirty="0" smtClean="0"/>
                        <a:t>8.4</a:t>
                      </a:r>
                      <a:r>
                        <a:rPr kumimoji="1" lang="ja-JP" altLang="en-US" sz="3200" dirty="0" smtClean="0"/>
                        <a:t>　％</a:t>
                      </a:r>
                      <a:endParaRPr kumimoji="1" lang="ja-JP" altLang="en-US" dirty="0"/>
                    </a:p>
                  </a:txBody>
                  <a:tcPr/>
                </a:tc>
                <a:tc>
                  <a:txBody>
                    <a:bodyPr/>
                    <a:lstStyle/>
                    <a:p>
                      <a:r>
                        <a:rPr kumimoji="1" lang="ja-JP" altLang="en-US" dirty="0" smtClean="0"/>
                        <a:t>　　　　</a:t>
                      </a:r>
                      <a:r>
                        <a:rPr kumimoji="1" lang="en-US" altLang="ja-JP" sz="3200" dirty="0" smtClean="0"/>
                        <a:t>4.0</a:t>
                      </a:r>
                      <a:r>
                        <a:rPr kumimoji="1" lang="ja-JP" altLang="en-US" sz="3200" dirty="0" smtClean="0"/>
                        <a:t>　％</a:t>
                      </a:r>
                      <a:endParaRPr kumimoji="1" lang="ja-JP" altLang="en-US" dirty="0"/>
                    </a:p>
                  </a:txBody>
                  <a:tcPr/>
                </a:tc>
              </a:tr>
              <a:tr h="508370">
                <a:tc>
                  <a:txBody>
                    <a:bodyPr/>
                    <a:lstStyle/>
                    <a:p>
                      <a:r>
                        <a:rPr kumimoji="1" lang="ja-JP" altLang="en-US" sz="3200" dirty="0" smtClean="0"/>
                        <a:t>　　</a:t>
                      </a:r>
                      <a:r>
                        <a:rPr kumimoji="1" lang="en-US" altLang="ja-JP" sz="3200" dirty="0" smtClean="0"/>
                        <a:t>6</a:t>
                      </a:r>
                      <a:r>
                        <a:rPr kumimoji="1" lang="ja-JP" altLang="en-US" sz="3200" dirty="0" smtClean="0"/>
                        <a:t>河川</a:t>
                      </a:r>
                      <a:endParaRPr kumimoji="1" lang="ja-JP" altLang="en-US" sz="3200" dirty="0"/>
                    </a:p>
                  </a:txBody>
                  <a:tcPr/>
                </a:tc>
                <a:tc>
                  <a:txBody>
                    <a:bodyPr/>
                    <a:lstStyle/>
                    <a:p>
                      <a:r>
                        <a:rPr kumimoji="1" lang="ja-JP" altLang="en-US" sz="3200" dirty="0" smtClean="0"/>
                        <a:t>　　　</a:t>
                      </a:r>
                      <a:r>
                        <a:rPr kumimoji="1" lang="en-US" altLang="ja-JP" sz="3200" dirty="0" smtClean="0"/>
                        <a:t>5.8</a:t>
                      </a:r>
                      <a:r>
                        <a:rPr kumimoji="1" lang="ja-JP" altLang="en-US" sz="3200" dirty="0" smtClean="0"/>
                        <a:t>　％</a:t>
                      </a:r>
                      <a:endParaRPr kumimoji="1" lang="ja-JP" altLang="en-US" sz="3200" dirty="0"/>
                    </a:p>
                  </a:txBody>
                  <a:tcPr/>
                </a:tc>
                <a:tc>
                  <a:txBody>
                    <a:bodyPr/>
                    <a:lstStyle/>
                    <a:p>
                      <a:r>
                        <a:rPr kumimoji="1" lang="ja-JP" altLang="en-US" sz="3200" dirty="0" smtClean="0"/>
                        <a:t>　　</a:t>
                      </a:r>
                      <a:r>
                        <a:rPr kumimoji="1" lang="en-US" altLang="ja-JP" sz="3200" dirty="0" smtClean="0"/>
                        <a:t>1.1</a:t>
                      </a:r>
                      <a:r>
                        <a:rPr kumimoji="1" lang="ja-JP" altLang="en-US" sz="3200" dirty="0" smtClean="0"/>
                        <a:t>　％</a:t>
                      </a:r>
                      <a:endParaRPr kumimoji="1" lang="ja-JP" altLang="en-US" sz="3200" dirty="0"/>
                    </a:p>
                  </a:txBody>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sz="4000" dirty="0" smtClean="0"/>
              <a:t>「国交省 </a:t>
            </a:r>
            <a:r>
              <a:rPr kumimoji="1" lang="en-US" altLang="ja-JP" sz="4000" dirty="0" err="1" smtClean="0"/>
              <a:t>vs</a:t>
            </a:r>
            <a:r>
              <a:rPr kumimoji="1" lang="en-US" altLang="ja-JP" sz="4000" dirty="0" smtClean="0"/>
              <a:t> </a:t>
            </a:r>
            <a:r>
              <a:rPr kumimoji="1" lang="ja-JP" altLang="en-US" sz="4000" dirty="0" smtClean="0"/>
              <a:t>会計検査院」</a:t>
            </a:r>
            <a:r>
              <a:rPr lang="ja-JP" altLang="en-US" sz="4000" dirty="0" smtClean="0"/>
              <a:t>違いの</a:t>
            </a:r>
            <a:r>
              <a:rPr lang="ja-JP" altLang="en-US" sz="4000" dirty="0"/>
              <a:t>理由</a:t>
            </a:r>
            <a:r>
              <a:rPr lang="ja-JP" altLang="en-US" sz="4000" dirty="0" smtClean="0"/>
              <a:t>は？</a:t>
            </a:r>
            <a:endParaRPr kumimoji="1" lang="ja-JP" altLang="en-US" sz="4000" dirty="0"/>
          </a:p>
        </p:txBody>
      </p:sp>
      <p:sp>
        <p:nvSpPr>
          <p:cNvPr id="3" name="コンテンツ プレースホルダ 2"/>
          <p:cNvSpPr>
            <a:spLocks noGrp="1"/>
          </p:cNvSpPr>
          <p:nvPr>
            <p:ph idx="1"/>
          </p:nvPr>
        </p:nvSpPr>
        <p:spPr/>
        <p:txBody>
          <a:bodyPr>
            <a:normAutofit fontScale="92500"/>
          </a:bodyPr>
          <a:lstStyle/>
          <a:p>
            <a:pPr>
              <a:buNone/>
            </a:pPr>
            <a:r>
              <a:rPr kumimoji="1" lang="ja-JP" altLang="en-US" dirty="0" smtClean="0"/>
              <a:t>　</a:t>
            </a:r>
            <a:endParaRPr kumimoji="1" lang="en-US" altLang="ja-JP" dirty="0" smtClean="0"/>
          </a:p>
          <a:p>
            <a:pPr>
              <a:buNone/>
            </a:pPr>
            <a:r>
              <a:rPr lang="ja-JP" altLang="en-US" dirty="0"/>
              <a:t>　</a:t>
            </a:r>
            <a:r>
              <a:rPr kumimoji="1" lang="ja-JP" altLang="en-US" sz="3900" dirty="0" smtClean="0"/>
              <a:t>国交省　・・・　</a:t>
            </a:r>
            <a:r>
              <a:rPr lang="ja-JP" altLang="ja-JP" sz="3900" dirty="0" smtClean="0"/>
              <a:t>当該</a:t>
            </a:r>
            <a:r>
              <a:rPr lang="ja-JP" altLang="ja-JP" sz="3900" dirty="0"/>
              <a:t>地区において</a:t>
            </a:r>
            <a:r>
              <a:rPr lang="ja-JP" altLang="ja-JP" sz="3900" dirty="0" smtClean="0"/>
              <a:t>一か所</a:t>
            </a:r>
            <a:endParaRPr lang="en-US" altLang="ja-JP" sz="3900" dirty="0" smtClean="0"/>
          </a:p>
          <a:p>
            <a:pPr>
              <a:buNone/>
            </a:pPr>
            <a:r>
              <a:rPr lang="ja-JP" altLang="en-US" sz="3900" dirty="0"/>
              <a:t>　</a:t>
            </a:r>
            <a:r>
              <a:rPr lang="ja-JP" altLang="en-US" sz="3900" dirty="0" smtClean="0"/>
              <a:t>　　　　　　　　 </a:t>
            </a:r>
            <a:r>
              <a:rPr lang="ja-JP" altLang="ja-JP" sz="3900" dirty="0" smtClean="0"/>
              <a:t>でも完成</a:t>
            </a:r>
            <a:r>
              <a:rPr lang="ja-JP" altLang="ja-JP" sz="3900" dirty="0"/>
              <a:t>した延長が</a:t>
            </a:r>
            <a:r>
              <a:rPr lang="ja-JP" altLang="ja-JP" sz="3900" dirty="0" smtClean="0"/>
              <a:t>あれば</a:t>
            </a:r>
            <a:endParaRPr lang="en-US" altLang="ja-JP" sz="3900" dirty="0" smtClean="0"/>
          </a:p>
          <a:p>
            <a:pPr>
              <a:buNone/>
            </a:pPr>
            <a:r>
              <a:rPr lang="en-US" altLang="ja-JP" sz="3900" dirty="0"/>
              <a:t> </a:t>
            </a:r>
            <a:r>
              <a:rPr lang="en-US" altLang="ja-JP" sz="3900" dirty="0" smtClean="0"/>
              <a:t>                           </a:t>
            </a:r>
            <a:r>
              <a:rPr lang="ja-JP" altLang="ja-JP" sz="3900" dirty="0" smtClean="0"/>
              <a:t>「</a:t>
            </a:r>
            <a:r>
              <a:rPr lang="ja-JP" altLang="ja-JP" sz="3900" dirty="0"/>
              <a:t>完成</a:t>
            </a:r>
            <a:r>
              <a:rPr lang="ja-JP" altLang="ja-JP" sz="3900" dirty="0" smtClean="0"/>
              <a:t>」に分類</a:t>
            </a:r>
            <a:endParaRPr lang="en-US" altLang="ja-JP" sz="3900" dirty="0" smtClean="0"/>
          </a:p>
          <a:p>
            <a:pPr>
              <a:buNone/>
            </a:pPr>
            <a:endParaRPr lang="en-US" altLang="ja-JP" sz="3900" dirty="0" smtClean="0"/>
          </a:p>
          <a:p>
            <a:pPr>
              <a:buNone/>
            </a:pPr>
            <a:r>
              <a:rPr lang="ja-JP" altLang="en-US" sz="3900" dirty="0"/>
              <a:t>　</a:t>
            </a:r>
            <a:r>
              <a:rPr lang="ja-JP" altLang="en-US" sz="3900" dirty="0" smtClean="0"/>
              <a:t>会計検査院・・基本断面形に忠実に判断</a:t>
            </a:r>
            <a:endParaRPr lang="ja-JP" altLang="ja-JP" sz="3900" dirty="0"/>
          </a:p>
          <a:p>
            <a:endParaRPr kumimoji="1"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会計検査院の指摘　</a:t>
            </a:r>
            <a:r>
              <a:rPr lang="en-US" altLang="ja-JP" dirty="0"/>
              <a:t>Ⅰ</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pPr>
              <a:buNone/>
            </a:pPr>
            <a:r>
              <a:rPr lang="ja-JP" altLang="en-US" dirty="0"/>
              <a:t>●</a:t>
            </a:r>
            <a:r>
              <a:rPr lang="ja-JP" altLang="ja-JP" dirty="0" smtClean="0"/>
              <a:t>河川</a:t>
            </a:r>
            <a:r>
              <a:rPr lang="ja-JP" altLang="ja-JP" dirty="0"/>
              <a:t>改修事業において、暫定完成及び事業中のものも含めて整備率を算出しているのはスーパー堤防事業</a:t>
            </a:r>
            <a:r>
              <a:rPr lang="ja-JP" altLang="ja-JP" dirty="0" smtClean="0"/>
              <a:t>のみ</a:t>
            </a:r>
            <a:endParaRPr lang="en-US" altLang="ja-JP" dirty="0"/>
          </a:p>
          <a:p>
            <a:pPr>
              <a:buNone/>
            </a:pPr>
            <a:r>
              <a:rPr lang="ja-JP" altLang="en-US" dirty="0" smtClean="0"/>
              <a:t>●</a:t>
            </a:r>
            <a:r>
              <a:rPr lang="ja-JP" altLang="ja-JP" dirty="0" smtClean="0"/>
              <a:t>暫定</a:t>
            </a:r>
            <a:r>
              <a:rPr lang="ja-JP" altLang="ja-JP" dirty="0"/>
              <a:t>完成や事業中においては、破堤しないという効果は発現</a:t>
            </a:r>
            <a:r>
              <a:rPr lang="ja-JP" altLang="ja-JP" dirty="0" smtClean="0"/>
              <a:t>しない</a:t>
            </a:r>
            <a:endParaRPr lang="en-US" altLang="ja-JP" dirty="0" smtClean="0"/>
          </a:p>
          <a:p>
            <a:pPr>
              <a:buNone/>
            </a:pPr>
            <a:endParaRPr kumimoji="1" lang="en-US" altLang="ja-JP" dirty="0"/>
          </a:p>
          <a:p>
            <a:pPr>
              <a:buNone/>
            </a:pPr>
            <a:r>
              <a:rPr lang="ja-JP" altLang="ja-JP" dirty="0" smtClean="0"/>
              <a:t>「</a:t>
            </a:r>
            <a:r>
              <a:rPr lang="ja-JP" altLang="ja-JP" dirty="0"/>
              <a:t>当初想定していた、基本構想に基づく河川と都市の連携や、まちづくり事業との共同事業により実施するという事業スキームは十分に機能していない」</a:t>
            </a:r>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会計検査院の</a:t>
            </a:r>
            <a:r>
              <a:rPr lang="ja-JP" altLang="en-US" dirty="0" smtClean="0"/>
              <a:t>指摘　</a:t>
            </a:r>
            <a:r>
              <a:rPr lang="en-US" altLang="ja-JP" dirty="0" smtClean="0"/>
              <a:t>Ⅱ</a:t>
            </a:r>
            <a:endParaRPr kumimoji="1" lang="ja-JP" altLang="en-US" dirty="0"/>
          </a:p>
        </p:txBody>
      </p:sp>
      <p:sp>
        <p:nvSpPr>
          <p:cNvPr id="3" name="コンテンツ プレースホルダ 2"/>
          <p:cNvSpPr>
            <a:spLocks noGrp="1"/>
          </p:cNvSpPr>
          <p:nvPr>
            <p:ph idx="1"/>
          </p:nvPr>
        </p:nvSpPr>
        <p:spPr/>
        <p:txBody>
          <a:bodyPr>
            <a:noAutofit/>
          </a:bodyPr>
          <a:lstStyle/>
          <a:p>
            <a:pPr>
              <a:buNone/>
            </a:pPr>
            <a:r>
              <a:rPr lang="ja-JP" altLang="en-US" sz="2800" dirty="0" smtClean="0"/>
              <a:t>　</a:t>
            </a:r>
            <a:r>
              <a:rPr lang="ja-JP" altLang="ja-JP" sz="2800" dirty="0" smtClean="0"/>
              <a:t>① </a:t>
            </a:r>
            <a:r>
              <a:rPr lang="ja-JP" altLang="ja-JP" sz="2800" dirty="0"/>
              <a:t>沿川整備基本構想に基づき、計画的に整備を</a:t>
            </a:r>
            <a:r>
              <a:rPr lang="ja-JP" altLang="ja-JP" sz="2800" dirty="0" smtClean="0"/>
              <a:t>進</a:t>
            </a:r>
            <a:r>
              <a:rPr lang="ja-JP" altLang="en-US" sz="2800" dirty="0" smtClean="0"/>
              <a:t>　</a:t>
            </a:r>
            <a:r>
              <a:rPr lang="ja-JP" altLang="ja-JP" sz="2800" dirty="0" err="1" smtClean="0"/>
              <a:t>めて</a:t>
            </a:r>
            <a:r>
              <a:rPr lang="ja-JP" altLang="ja-JP" sz="2800" dirty="0"/>
              <a:t>いくとされながら、利根川では構想そのものを策定していない。</a:t>
            </a:r>
            <a:r>
              <a:rPr lang="en-US" altLang="ja-JP" sz="2800" dirty="0"/>
              <a:t/>
            </a:r>
            <a:br>
              <a:rPr lang="en-US" altLang="ja-JP" sz="2800" dirty="0"/>
            </a:br>
            <a:r>
              <a:rPr lang="ja-JP" altLang="ja-JP" sz="2800" dirty="0"/>
              <a:t>② 基本構想に基づき、沿川市街地整備計画を策定するとされながら、</a:t>
            </a:r>
            <a:r>
              <a:rPr lang="en-US" altLang="ja-JP" sz="2800" dirty="0"/>
              <a:t>6</a:t>
            </a:r>
            <a:r>
              <a:rPr lang="ja-JP" altLang="ja-JP" sz="2800" dirty="0"/>
              <a:t>河川とも策定なし。</a:t>
            </a:r>
            <a:r>
              <a:rPr lang="en-US" altLang="ja-JP" sz="2800" dirty="0"/>
              <a:t/>
            </a:r>
            <a:br>
              <a:rPr lang="en-US" altLang="ja-JP" sz="2800" dirty="0"/>
            </a:br>
            <a:r>
              <a:rPr lang="ja-JP" altLang="ja-JP" sz="2800" dirty="0"/>
              <a:t>③ 自治体や関係者等から正確な理解と協力を得るため、作成することとされている地区別事業計画書を作成していたのは、工事に着手した</a:t>
            </a:r>
            <a:r>
              <a:rPr lang="en-US" altLang="ja-JP" sz="2800" dirty="0"/>
              <a:t>127</a:t>
            </a:r>
            <a:r>
              <a:rPr lang="ja-JP" altLang="ja-JP" sz="2800" dirty="0"/>
              <a:t>地区中、淀川の</a:t>
            </a:r>
            <a:r>
              <a:rPr lang="en-US" altLang="ja-JP" sz="2800" dirty="0"/>
              <a:t>1</a:t>
            </a:r>
            <a:r>
              <a:rPr lang="ja-JP" altLang="ja-JP" sz="2800" dirty="0"/>
              <a:t>地区のみ。</a:t>
            </a:r>
            <a:r>
              <a:rPr lang="en-US" altLang="ja-JP" sz="2800" dirty="0"/>
              <a:t/>
            </a:r>
            <a:br>
              <a:rPr lang="en-US" altLang="ja-JP" sz="2800" dirty="0"/>
            </a:br>
            <a:r>
              <a:rPr lang="ja-JP" altLang="ja-JP" sz="2800" dirty="0"/>
              <a:t>④ 原則、用地買収を行わずに推進するはずが、用地買収をし、盛土を行っている箇所が、</a:t>
            </a:r>
            <a:r>
              <a:rPr lang="en-US" altLang="ja-JP" sz="2800" dirty="0"/>
              <a:t>127</a:t>
            </a:r>
            <a:r>
              <a:rPr lang="ja-JP" altLang="ja-JP" sz="2800" dirty="0"/>
              <a:t>地区中</a:t>
            </a:r>
            <a:r>
              <a:rPr lang="en-US" altLang="ja-JP" sz="2800" dirty="0"/>
              <a:t>35</a:t>
            </a:r>
            <a:r>
              <a:rPr lang="ja-JP" altLang="ja-JP" sz="2800" dirty="0"/>
              <a:t>地区に及んでいる。</a:t>
            </a:r>
            <a:endParaRPr kumimoji="1" lang="ja-JP" alt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高規格（スーパー）堤防事業の矛盾</a:t>
            </a:r>
            <a:endParaRPr kumimoji="1" lang="ja-JP" altLang="en-US" dirty="0"/>
          </a:p>
        </p:txBody>
      </p:sp>
      <p:sp>
        <p:nvSpPr>
          <p:cNvPr id="3" name="コンテンツ プレースホルダ 2"/>
          <p:cNvSpPr>
            <a:spLocks noGrp="1"/>
          </p:cNvSpPr>
          <p:nvPr>
            <p:ph idx="1"/>
          </p:nvPr>
        </p:nvSpPr>
        <p:spPr/>
        <p:txBody>
          <a:bodyPr>
            <a:normAutofit/>
          </a:bodyPr>
          <a:lstStyle/>
          <a:p>
            <a:pPr marL="514350" indent="-514350">
              <a:buAutoNum type="arabicPeriod"/>
            </a:pPr>
            <a:r>
              <a:rPr kumimoji="1" lang="ja-JP" altLang="en-US" sz="4000" dirty="0" smtClean="0"/>
              <a:t>治水</a:t>
            </a:r>
            <a:endParaRPr kumimoji="1" lang="en-US" altLang="ja-JP" sz="4000" dirty="0" smtClean="0"/>
          </a:p>
          <a:p>
            <a:pPr marL="514350" indent="-514350">
              <a:buAutoNum type="arabicPeriod"/>
            </a:pPr>
            <a:r>
              <a:rPr lang="ja-JP" altLang="en-US" sz="4000" dirty="0" smtClean="0"/>
              <a:t>工法</a:t>
            </a:r>
            <a:endParaRPr lang="en-US" altLang="ja-JP" sz="4000" dirty="0" smtClean="0"/>
          </a:p>
          <a:p>
            <a:pPr marL="514350" indent="-514350">
              <a:buAutoNum type="arabicPeriod"/>
            </a:pPr>
            <a:r>
              <a:rPr kumimoji="1" lang="ja-JP" altLang="en-US" sz="4000" dirty="0" smtClean="0"/>
              <a:t>期間</a:t>
            </a:r>
            <a:endParaRPr kumimoji="1" lang="en-US" altLang="ja-JP" sz="4000" dirty="0" smtClean="0"/>
          </a:p>
          <a:p>
            <a:pPr marL="514350" indent="-514350">
              <a:buAutoNum type="arabicPeriod"/>
            </a:pPr>
            <a:r>
              <a:rPr lang="ja-JP" altLang="en-US" sz="4000" dirty="0" smtClean="0"/>
              <a:t>住民意見の反映</a:t>
            </a:r>
            <a:endParaRPr lang="en-US" altLang="ja-JP" sz="4000" dirty="0" smtClean="0"/>
          </a:p>
          <a:p>
            <a:pPr marL="514350" indent="-514350">
              <a:buAutoNum type="arabicPeriod"/>
            </a:pPr>
            <a:r>
              <a:rPr kumimoji="1" lang="ja-JP" altLang="en-US" sz="4000" dirty="0" smtClean="0"/>
              <a:t>避難</a:t>
            </a:r>
            <a:r>
              <a:rPr lang="ja-JP" altLang="en-US" sz="4000" dirty="0" smtClean="0"/>
              <a:t>する</a:t>
            </a:r>
            <a:r>
              <a:rPr kumimoji="1" lang="ja-JP" altLang="en-US" sz="4000" dirty="0" smtClean="0"/>
              <a:t>高台</a:t>
            </a:r>
            <a:endParaRPr kumimoji="1" lang="ja-JP" altLang="en-US" sz="4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dirty="0" smtClean="0"/>
              <a:t>高規格堤防の矛盾</a:t>
            </a:r>
            <a:r>
              <a:rPr kumimoji="1" lang="en-US" altLang="ja-JP" sz="4000" dirty="0" smtClean="0"/>
              <a:t>1</a:t>
            </a:r>
            <a:r>
              <a:rPr kumimoji="1" lang="ja-JP" altLang="en-US" sz="4000" dirty="0" smtClean="0"/>
              <a:t>「治水」</a:t>
            </a:r>
            <a:endParaRPr kumimoji="1" lang="ja-JP" altLang="en-US" sz="4000" dirty="0"/>
          </a:p>
        </p:txBody>
      </p:sp>
      <p:sp>
        <p:nvSpPr>
          <p:cNvPr id="3" name="コンテンツ プレースホルダ 2"/>
          <p:cNvSpPr>
            <a:spLocks noGrp="1"/>
          </p:cNvSpPr>
          <p:nvPr>
            <p:ph idx="1"/>
          </p:nvPr>
        </p:nvSpPr>
        <p:spPr/>
        <p:txBody>
          <a:bodyPr>
            <a:normAutofit fontScale="77500" lnSpcReduction="20000"/>
          </a:bodyPr>
          <a:lstStyle/>
          <a:p>
            <a:pPr>
              <a:buNone/>
            </a:pPr>
            <a:r>
              <a:rPr lang="ja-JP" altLang="en-US" sz="4000" dirty="0" smtClean="0"/>
              <a:t>■国の治水事業でありながら、治水上必要なところで行われているわけではない</a:t>
            </a:r>
            <a:endParaRPr lang="en-US" altLang="ja-JP" sz="4000" dirty="0" smtClean="0"/>
          </a:p>
          <a:p>
            <a:pPr>
              <a:buNone/>
            </a:pPr>
            <a:r>
              <a:rPr lang="ja-JP" altLang="en-US" sz="4000" dirty="0" smtClean="0"/>
              <a:t>■パートナーである自治体などのまちづくり事業が優先される</a:t>
            </a:r>
            <a:endParaRPr lang="en-US" altLang="ja-JP" sz="4000" dirty="0" smtClean="0"/>
          </a:p>
          <a:p>
            <a:pPr>
              <a:buNone/>
            </a:pPr>
            <a:r>
              <a:rPr lang="ja-JP" altLang="en-US" sz="4000" dirty="0" smtClean="0"/>
              <a:t>■堤防といいながらつながらず、</a:t>
            </a:r>
            <a:endParaRPr lang="en-US" altLang="ja-JP" sz="4000" dirty="0" smtClean="0"/>
          </a:p>
          <a:p>
            <a:pPr>
              <a:buNone/>
            </a:pPr>
            <a:r>
              <a:rPr lang="ja-JP" altLang="en-US" sz="4000" dirty="0"/>
              <a:t>　</a:t>
            </a:r>
            <a:r>
              <a:rPr lang="ja-JP" altLang="en-US" sz="4000" dirty="0" smtClean="0"/>
              <a:t>点の、細切れ整備になっている</a:t>
            </a:r>
            <a:endParaRPr lang="en-US" altLang="ja-JP" sz="4000" dirty="0" smtClean="0"/>
          </a:p>
          <a:p>
            <a:pPr>
              <a:buNone/>
            </a:pPr>
            <a:endParaRPr lang="en-US" altLang="ja-JP" sz="4000" dirty="0" smtClean="0"/>
          </a:p>
          <a:p>
            <a:pPr>
              <a:buNone/>
            </a:pPr>
            <a:r>
              <a:rPr lang="ja-JP" altLang="en-US" sz="4000" dirty="0" smtClean="0"/>
              <a:t>　「真の</a:t>
            </a:r>
            <a:r>
              <a:rPr lang="ja-JP" altLang="en-US" sz="4000" dirty="0"/>
              <a:t>治水</a:t>
            </a:r>
            <a:r>
              <a:rPr lang="ja-JP" altLang="en-US" sz="4000" dirty="0" smtClean="0"/>
              <a:t>対策となりえているか？　</a:t>
            </a:r>
            <a:endParaRPr lang="en-US" altLang="ja-JP" sz="4000" dirty="0" smtClean="0"/>
          </a:p>
          <a:p>
            <a:pPr>
              <a:buNone/>
            </a:pPr>
            <a:r>
              <a:rPr lang="ja-JP" altLang="en-US" sz="4000" dirty="0"/>
              <a:t>　</a:t>
            </a:r>
            <a:r>
              <a:rPr lang="ja-JP" altLang="en-US" sz="4000" dirty="0" smtClean="0"/>
              <a:t>点の整備では、逆に両サイドが危険箇所になる」</a:t>
            </a:r>
            <a:endParaRPr lang="en-US" altLang="ja-JP" sz="4000" dirty="0"/>
          </a:p>
          <a:p>
            <a:pPr>
              <a:buNone/>
            </a:pPr>
            <a:endParaRPr lang="en-US" altLang="ja-JP" sz="4000" dirty="0"/>
          </a:p>
          <a:p>
            <a:pPr>
              <a:buNone/>
            </a:pPr>
            <a:endParaRPr kumimoji="1" lang="ja-JP" altLang="en-US"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841</TotalTime>
  <Words>729</Words>
  <Application>Microsoft Office PowerPoint</Application>
  <PresentationFormat>画面に合わせる (4:3)</PresentationFormat>
  <Paragraphs>299</Paragraphs>
  <Slides>27</Slides>
  <Notes>0</Notes>
  <HiddenSlides>0</HiddenSlides>
  <MMClips>0</MMClips>
  <ScaleCrop>false</ScaleCrop>
  <HeadingPairs>
    <vt:vector size="4" baseType="variant">
      <vt:variant>
        <vt:lpstr>テーマ</vt:lpstr>
      </vt:variant>
      <vt:variant>
        <vt:i4>1</vt:i4>
      </vt:variant>
      <vt:variant>
        <vt:lpstr>スライド タイトル</vt:lpstr>
      </vt:variant>
      <vt:variant>
        <vt:i4>27</vt:i4>
      </vt:variant>
    </vt:vector>
  </HeadingPairs>
  <TitlesOfParts>
    <vt:vector size="28" baseType="lpstr">
      <vt:lpstr>Office テーマ</vt:lpstr>
      <vt:lpstr> 利根川・江戸川河川整備計画 原案から「高規格堤防事業」の削除を求める</vt:lpstr>
      <vt:lpstr>高規格（スーパー）堤防</vt:lpstr>
      <vt:lpstr>制度創設の経緯</vt:lpstr>
      <vt:lpstr>進捗率 　　　　　　　　　　　　　　（2011年3月現在）</vt:lpstr>
      <vt:lpstr>「国交省 vs 会計検査院」違いの理由は？</vt:lpstr>
      <vt:lpstr>会計検査院の指摘　Ⅰ</vt:lpstr>
      <vt:lpstr>会計検査院の指摘　Ⅱ</vt:lpstr>
      <vt:lpstr>高規格（スーパー）堤防事業の矛盾</vt:lpstr>
      <vt:lpstr>高規格堤防の矛盾1「治水」</vt:lpstr>
      <vt:lpstr>高規格堤防の矛盾2　「工法」</vt:lpstr>
      <vt:lpstr>高規格堤防の矛盾3　「期間」</vt:lpstr>
      <vt:lpstr>高規格堤防の矛盾4　 「住民意見の反映」</vt:lpstr>
      <vt:lpstr>高規格堤防の矛盾5　 「避難のための高台」</vt:lpstr>
      <vt:lpstr>江戸川区における 高規格堤防事業計画地の検証</vt:lpstr>
      <vt:lpstr>上位計画等との不整合①</vt:lpstr>
      <vt:lpstr>上位計画等との不整合②</vt:lpstr>
      <vt:lpstr>区が被害を受けた過去の水害 ～江戸川区HPより～ </vt:lpstr>
      <vt:lpstr>「江戸川区史」では</vt:lpstr>
      <vt:lpstr>「まちづくり費用」も国費で ～自治体のうまみ～</vt:lpstr>
      <vt:lpstr>高規格堤防事業の問題点 ～生活者の視点から～</vt:lpstr>
      <vt:lpstr>スーパー堤防はスーパー無駄遣い</vt:lpstr>
      <vt:lpstr>「高規格堤防に関する整備手法 検討業務報告書」（2011年3月）　＊非公開 </vt:lpstr>
      <vt:lpstr>堤防強化～海外からの意見</vt:lpstr>
      <vt:lpstr>治水関連会議の有識者委員</vt:lpstr>
      <vt:lpstr>高規格堤防整備の抜本的見直し</vt:lpstr>
      <vt:lpstr>利根川・江戸川河川整備計画（原案） 第５章（５）超過洪水対策</vt:lpstr>
      <vt:lpstr>「利根川・江戸川河川整備計画」 策定にあたり求めること</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スーパー堤防事業の問題点 ～河川整備計画から本事業の削除を求める～</dc:title>
  <dc:creator>江戸川ネット</dc:creator>
  <cp:lastModifiedBy>net2</cp:lastModifiedBy>
  <cp:revision>116</cp:revision>
  <dcterms:created xsi:type="dcterms:W3CDTF">2013-02-22T12:29:33Z</dcterms:created>
  <dcterms:modified xsi:type="dcterms:W3CDTF">2013-11-09T03:50:44Z</dcterms:modified>
</cp:coreProperties>
</file>